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9" r:id="rId5"/>
    <p:sldId id="286" r:id="rId6"/>
    <p:sldId id="268" r:id="rId7"/>
    <p:sldId id="282" r:id="rId8"/>
    <p:sldId id="277" r:id="rId9"/>
    <p:sldId id="313" r:id="rId10"/>
    <p:sldId id="279" r:id="rId11"/>
    <p:sldId id="280" r:id="rId12"/>
    <p:sldId id="295" r:id="rId13"/>
    <p:sldId id="281" r:id="rId14"/>
    <p:sldId id="311" r:id="rId15"/>
    <p:sldId id="312" r:id="rId16"/>
    <p:sldId id="310" r:id="rId17"/>
    <p:sldId id="260" r:id="rId18"/>
    <p:sldId id="288" r:id="rId19"/>
    <p:sldId id="267" r:id="rId20"/>
    <p:sldId id="266" r:id="rId21"/>
    <p:sldId id="271" r:id="rId22"/>
    <p:sldId id="287" r:id="rId23"/>
    <p:sldId id="270" r:id="rId24"/>
    <p:sldId id="285" r:id="rId25"/>
    <p:sldId id="294" r:id="rId26"/>
    <p:sldId id="317" r:id="rId27"/>
    <p:sldId id="318" r:id="rId28"/>
    <p:sldId id="307" r:id="rId29"/>
    <p:sldId id="309" r:id="rId30"/>
    <p:sldId id="306" r:id="rId31"/>
    <p:sldId id="302" r:id="rId32"/>
    <p:sldId id="305" r:id="rId33"/>
    <p:sldId id="314" r:id="rId34"/>
    <p:sldId id="308" r:id="rId35"/>
    <p:sldId id="316" r:id="rId36"/>
    <p:sldId id="292" r:id="rId37"/>
    <p:sldId id="262" r:id="rId38"/>
  </p:sldIdLst>
  <p:sldSz cx="12192000" cy="6858000"/>
  <p:notesSz cx="6858000" cy="9144000"/>
  <p:embeddedFontLst>
    <p:embeddedFont>
      <p:font typeface="Arial Black" panose="020B0A04020102020204" pitchFamily="34" charset="0"/>
      <p:bold r:id="rId40"/>
    </p:embeddedFont>
    <p:embeddedFont>
      <p:font typeface="Franklin Gothic Medium Cond" panose="020B0606030402020204" pitchFamily="34" charset="0"/>
      <p:regular r:id="rId41"/>
    </p:embeddedFont>
    <p:embeddedFont>
      <p:font typeface="HP Simplified" panose="020B0604020204020204" pitchFamily="3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충북대70주년체 Regular" panose="020B0000000000000000" pitchFamily="50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4F8"/>
    <a:srgbClr val="F2D6EE"/>
    <a:srgbClr val="CAF7A9"/>
    <a:srgbClr val="D7DC06"/>
    <a:srgbClr val="628FC6"/>
    <a:srgbClr val="00C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01" autoAdjust="0"/>
  </p:normalViewPr>
  <p:slideViewPr>
    <p:cSldViewPr>
      <p:cViewPr varScale="1">
        <p:scale>
          <a:sx n="78" d="100"/>
          <a:sy n="78" d="100"/>
        </p:scale>
        <p:origin x="126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4DBCB-3AC3-4582-A5DF-0A8DD41D7658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B2BFE-928E-4A31-B553-39B20AE33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161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92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2BFE-928E-4A31-B553-39B20AE33E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4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10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7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9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20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1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5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16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2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31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6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8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B5D8A-AEA9-4C6D-AE1C-F44ABF380E55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19A77-4BD7-437F-8DB7-04E20491D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8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396066" y="4499828"/>
            <a:ext cx="2090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KH-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세미 프로젝트</a:t>
            </a:r>
          </a:p>
        </p:txBody>
      </p:sp>
      <p:sp>
        <p:nvSpPr>
          <p:cNvPr id="4" name="AutoShape 2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692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8446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9970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21494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대각선 줄무늬 7"/>
          <p:cNvSpPr/>
          <p:nvPr/>
        </p:nvSpPr>
        <p:spPr>
          <a:xfrm>
            <a:off x="0" y="0"/>
            <a:ext cx="3935760" cy="2502041"/>
          </a:xfrm>
          <a:prstGeom prst="diagStripe">
            <a:avLst>
              <a:gd name="adj" fmla="val 8593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대각선 줄무늬 13"/>
          <p:cNvSpPr/>
          <p:nvPr/>
        </p:nvSpPr>
        <p:spPr>
          <a:xfrm>
            <a:off x="0" y="1"/>
            <a:ext cx="4583832" cy="3473718"/>
          </a:xfrm>
          <a:prstGeom prst="diagStripe">
            <a:avLst>
              <a:gd name="adj" fmla="val 8593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대각선 줄무늬 14"/>
          <p:cNvSpPr/>
          <p:nvPr/>
        </p:nvSpPr>
        <p:spPr>
          <a:xfrm>
            <a:off x="0" y="0"/>
            <a:ext cx="5231904" cy="4653136"/>
          </a:xfrm>
          <a:prstGeom prst="diagStripe">
            <a:avLst>
              <a:gd name="adj" fmla="val 8593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510308" y="2768008"/>
            <a:ext cx="8681692" cy="1647038"/>
            <a:chOff x="1698276" y="1602064"/>
            <a:chExt cx="7521677" cy="142696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2520883" y="2996952"/>
              <a:ext cx="6699070" cy="32079"/>
            </a:xfrm>
            <a:prstGeom prst="line">
              <a:avLst/>
            </a:prstGeom>
            <a:ln w="53975" cap="rnd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7" name="Picture 13" descr="C:\Users\LG\Downloads\1494588656_runn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276" y="1602064"/>
              <a:ext cx="1426967" cy="142696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5157347" y="3356992"/>
            <a:ext cx="5691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HP Simplified" panose="020B0604020204020204" pitchFamily="34" charset="0"/>
                <a:ea typeface="충북대70주년체 Regular" panose="020B0000000000000000" pitchFamily="50" charset="-127"/>
              </a:rPr>
              <a:t>다짐 피트니스              </a:t>
            </a:r>
            <a:r>
              <a:rPr lang="en-US" altLang="ko-KR" sz="6600" dirty="0" err="1">
                <a:solidFill>
                  <a:schemeClr val="tx2">
                    <a:lumMod val="50000"/>
                  </a:schemeClr>
                </a:solidFill>
                <a:latin typeface="HP Simplified" panose="020B0604020204020204" pitchFamily="34" charset="0"/>
                <a:ea typeface="충북대70주년체 Regular" panose="020B0000000000000000" pitchFamily="50" charset="-127"/>
              </a:rPr>
              <a:t>DaGYM</a:t>
            </a:r>
            <a:endParaRPr lang="ko-KR" altLang="en-US" sz="6600" dirty="0">
              <a:solidFill>
                <a:schemeClr val="tx2">
                  <a:lumMod val="50000"/>
                </a:schemeClr>
              </a:solidFill>
              <a:latin typeface="HP Simplified" panose="020B0604020204020204" pitchFamily="34" charset="0"/>
              <a:ea typeface="충북대70주년체 Regular" panose="020B00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40625" y="4499828"/>
            <a:ext cx="3707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김희라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이유리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최경진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황산하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5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"/>
    </mc:Choice>
    <mc:Fallback xmlns="">
      <p:transition spd="slow" advTm="18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화면 정의서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E329FA-1528-FB49-59FA-DCA760ED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08" y="1111692"/>
            <a:ext cx="9124184" cy="55911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44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"/>
    </mc:Choice>
    <mc:Fallback xmlns="">
      <p:transition spd="slow" advTm="38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요구사항 정의서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AD435A-7A26-8DD1-BD3C-3BF9CA94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310791"/>
            <a:ext cx="4018710" cy="51947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19BD86-F26E-859D-2495-6ACDD413C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66" y="460718"/>
            <a:ext cx="6713366" cy="60448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3344B3CF-239D-30B8-53FE-C626271BB2D9}"/>
              </a:ext>
            </a:extLst>
          </p:cNvPr>
          <p:cNvGrpSpPr/>
          <p:nvPr/>
        </p:nvGrpSpPr>
        <p:grpSpPr>
          <a:xfrm>
            <a:off x="1054616" y="154733"/>
            <a:ext cx="10739788" cy="6528923"/>
            <a:chOff x="1054616" y="154733"/>
            <a:chExt cx="10739788" cy="652892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20AA81A-4535-1E92-AC93-7DDA22CA4839}"/>
                </a:ext>
              </a:extLst>
            </p:cNvPr>
            <p:cNvGrpSpPr/>
            <p:nvPr/>
          </p:nvGrpSpPr>
          <p:grpSpPr>
            <a:xfrm>
              <a:off x="1054616" y="154733"/>
              <a:ext cx="10739788" cy="6528923"/>
              <a:chOff x="1054616" y="154733"/>
              <a:chExt cx="10739788" cy="6528923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F5FF505-4BBA-2769-41D0-81F7372D9A60}"/>
                  </a:ext>
                </a:extLst>
              </p:cNvPr>
              <p:cNvGrpSpPr/>
              <p:nvPr/>
            </p:nvGrpSpPr>
            <p:grpSpPr>
              <a:xfrm>
                <a:off x="1135382" y="154733"/>
                <a:ext cx="10659022" cy="4238514"/>
                <a:chOff x="1125610" y="154733"/>
                <a:chExt cx="10659022" cy="4238514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4B454882-2DFB-72F5-98DD-D55EE803FAF9}"/>
                    </a:ext>
                  </a:extLst>
                </p:cNvPr>
                <p:cNvGrpSpPr/>
                <p:nvPr/>
              </p:nvGrpSpPr>
              <p:grpSpPr>
                <a:xfrm>
                  <a:off x="1125610" y="154733"/>
                  <a:ext cx="4322318" cy="4238514"/>
                  <a:chOff x="1125610" y="154733"/>
                  <a:chExt cx="4322318" cy="4238514"/>
                </a:xfrm>
              </p:grpSpPr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38AA0241-E8BD-2BA4-8C41-F1107B0BFE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93818" y="1132668"/>
                    <a:ext cx="1254110" cy="569365"/>
                  </a:xfrm>
                  <a:prstGeom prst="straightConnector1">
                    <a:avLst/>
                  </a:prstGeom>
                  <a:ln w="57150">
                    <a:solidFill>
                      <a:srgbClr val="0E14F8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7A9615F5-B2BF-E040-5F54-F1E9BEC44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27556" t="15684" r="42913" b="13195"/>
                  <a:stretch/>
                </p:blipFill>
                <p:spPr>
                  <a:xfrm>
                    <a:off x="1125610" y="154733"/>
                    <a:ext cx="3128744" cy="4238514"/>
                  </a:xfrm>
                  <a:prstGeom prst="rect">
                    <a:avLst/>
                  </a:prstGeom>
                  <a:effectLst>
                    <a:softEdge rad="31750"/>
                  </a:effectLst>
                </p:spPr>
              </p:pic>
            </p:grp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09FBAC23-FFFF-0769-4C71-F23858B46C89}"/>
                    </a:ext>
                  </a:extLst>
                </p:cNvPr>
                <p:cNvSpPr/>
                <p:nvPr/>
              </p:nvSpPr>
              <p:spPr>
                <a:xfrm>
                  <a:off x="5447928" y="726752"/>
                  <a:ext cx="6336704" cy="689621"/>
                </a:xfrm>
                <a:prstGeom prst="rect">
                  <a:avLst/>
                </a:prstGeom>
                <a:noFill/>
                <a:ln w="38100">
                  <a:solidFill>
                    <a:srgbClr val="0E14F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96D712FE-BF6A-B967-A5ED-895AEB6748BD}"/>
                  </a:ext>
                </a:extLst>
              </p:cNvPr>
              <p:cNvGrpSpPr/>
              <p:nvPr/>
            </p:nvGrpSpPr>
            <p:grpSpPr>
              <a:xfrm>
                <a:off x="1054616" y="4481064"/>
                <a:ext cx="3259698" cy="2202592"/>
                <a:chOff x="834078" y="4509120"/>
                <a:chExt cx="3259698" cy="2202592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8D947666-052A-5434-6780-4C0B279236F7}"/>
                    </a:ext>
                  </a:extLst>
                </p:cNvPr>
                <p:cNvGrpSpPr/>
                <p:nvPr/>
              </p:nvGrpSpPr>
              <p:grpSpPr>
                <a:xfrm>
                  <a:off x="834078" y="4509120"/>
                  <a:ext cx="3259698" cy="2202592"/>
                  <a:chOff x="5212566" y="467927"/>
                  <a:chExt cx="3259698" cy="2202592"/>
                </a:xfrm>
              </p:grpSpPr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4DD65B0E-1340-673E-8785-EA0948ED8A60}"/>
                      </a:ext>
                    </a:extLst>
                  </p:cNvPr>
                  <p:cNvSpPr/>
                  <p:nvPr/>
                </p:nvSpPr>
                <p:spPr>
                  <a:xfrm>
                    <a:off x="5212566" y="467927"/>
                    <a:ext cx="3259698" cy="2202592"/>
                  </a:xfrm>
                  <a:prstGeom prst="rect">
                    <a:avLst/>
                  </a:prstGeom>
                  <a:solidFill>
                    <a:schemeClr val="bg1"/>
                  </a:solidFill>
                  <a:ln w="76200">
                    <a:solidFill>
                      <a:srgbClr val="0E14F8"/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           로그인 후 </a:t>
                    </a:r>
                  </a:p>
                </p:txBody>
              </p:sp>
              <p:pic>
                <p:nvPicPr>
                  <p:cNvPr id="65" name="그림 64">
                    <a:extLst>
                      <a:ext uri="{FF2B5EF4-FFF2-40B4-BE49-F238E27FC236}">
                        <a16:creationId xmlns:a16="http://schemas.microsoft.com/office/drawing/2014/main" id="{CF610819-8927-4642-D86F-980D25A468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75485" t="11395" r="16973" b="85147"/>
                  <a:stretch/>
                </p:blipFill>
                <p:spPr>
                  <a:xfrm>
                    <a:off x="5541606" y="612394"/>
                    <a:ext cx="2646968" cy="682836"/>
                  </a:xfrm>
                  <a:prstGeom prst="rect">
                    <a:avLst/>
                  </a:prstGeom>
                </p:spPr>
              </p:pic>
              <p:pic>
                <p:nvPicPr>
                  <p:cNvPr id="61" name="그림 60">
                    <a:extLst>
                      <a:ext uri="{FF2B5EF4-FFF2-40B4-BE49-F238E27FC236}">
                        <a16:creationId xmlns:a16="http://schemas.microsoft.com/office/drawing/2014/main" id="{0EFE1C77-0216-259A-B8DC-168A66E6D9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74574" t="11419" r="16847" b="85122"/>
                  <a:stretch/>
                </p:blipFill>
                <p:spPr>
                  <a:xfrm>
                    <a:off x="5385147" y="1881873"/>
                    <a:ext cx="2959885" cy="6711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352861C3-7BB1-AF53-DEFD-AC0FE84AA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3988" y="5424240"/>
                  <a:ext cx="0" cy="372351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5EC982CA-F255-4E32-A35B-6F8CFFF38B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4314" y="1177945"/>
              <a:ext cx="1106807" cy="3303119"/>
            </a:xfrm>
            <a:prstGeom prst="straightConnector1">
              <a:avLst/>
            </a:prstGeom>
            <a:ln w="57150">
              <a:solidFill>
                <a:srgbClr val="0E14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8DD3701-7CB8-1F10-E2BF-E0B32C2A3E95}"/>
              </a:ext>
            </a:extLst>
          </p:cNvPr>
          <p:cNvGrpSpPr/>
          <p:nvPr/>
        </p:nvGrpSpPr>
        <p:grpSpPr>
          <a:xfrm>
            <a:off x="335360" y="923009"/>
            <a:ext cx="11454506" cy="5596812"/>
            <a:chOff x="335360" y="923009"/>
            <a:chExt cx="11454506" cy="5596812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249BEE83-824E-3558-6BDC-C170DFCBC452}"/>
                </a:ext>
              </a:extLst>
            </p:cNvPr>
            <p:cNvGrpSpPr/>
            <p:nvPr/>
          </p:nvGrpSpPr>
          <p:grpSpPr>
            <a:xfrm>
              <a:off x="335360" y="923009"/>
              <a:ext cx="11454506" cy="5596812"/>
              <a:chOff x="330126" y="908720"/>
              <a:chExt cx="11454506" cy="5596812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25A69BFF-BA36-31BB-D5BD-EE7A5DE085F6}"/>
                  </a:ext>
                </a:extLst>
              </p:cNvPr>
              <p:cNvGrpSpPr/>
              <p:nvPr/>
            </p:nvGrpSpPr>
            <p:grpSpPr>
              <a:xfrm>
                <a:off x="330126" y="908720"/>
                <a:ext cx="11454506" cy="5596812"/>
                <a:chOff x="330126" y="908720"/>
                <a:chExt cx="11454506" cy="559681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407E5ACA-C782-52B9-97C1-7F831D030E2E}"/>
                    </a:ext>
                  </a:extLst>
                </p:cNvPr>
                <p:cNvGrpSpPr/>
                <p:nvPr/>
              </p:nvGrpSpPr>
              <p:grpSpPr>
                <a:xfrm>
                  <a:off x="330126" y="958226"/>
                  <a:ext cx="11454506" cy="5547306"/>
                  <a:chOff x="330126" y="958226"/>
                  <a:chExt cx="11454506" cy="5547306"/>
                </a:xfrm>
              </p:grpSpPr>
              <p:grpSp>
                <p:nvGrpSpPr>
                  <p:cNvPr id="108" name="그룹 107">
                    <a:extLst>
                      <a:ext uri="{FF2B5EF4-FFF2-40B4-BE49-F238E27FC236}">
                        <a16:creationId xmlns:a16="http://schemas.microsoft.com/office/drawing/2014/main" id="{D7BE0079-541D-1E75-C9A7-61A3DA40007A}"/>
                      </a:ext>
                    </a:extLst>
                  </p:cNvPr>
                  <p:cNvGrpSpPr/>
                  <p:nvPr/>
                </p:nvGrpSpPr>
                <p:grpSpPr>
                  <a:xfrm>
                    <a:off x="330126" y="1428749"/>
                    <a:ext cx="11454506" cy="5076783"/>
                    <a:chOff x="330126" y="1428749"/>
                    <a:chExt cx="11454506" cy="5076783"/>
                  </a:xfrm>
                </p:grpSpPr>
                <p:grpSp>
                  <p:nvGrpSpPr>
                    <p:cNvPr id="110" name="그룹 109">
                      <a:extLst>
                        <a:ext uri="{FF2B5EF4-FFF2-40B4-BE49-F238E27FC236}">
                          <a16:creationId xmlns:a16="http://schemas.microsoft.com/office/drawing/2014/main" id="{4CD5332F-82E2-6B94-8AD9-9FAE96D224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74542" y="1428749"/>
                      <a:ext cx="6510090" cy="5076783"/>
                      <a:chOff x="5426942" y="879151"/>
                      <a:chExt cx="6510090" cy="7501023"/>
                    </a:xfrm>
                  </p:grpSpPr>
                  <p:cxnSp>
                    <p:nvCxnSpPr>
                      <p:cNvPr id="112" name="직선 화살표 연결선 111">
                        <a:extLst>
                          <a:ext uri="{FF2B5EF4-FFF2-40B4-BE49-F238E27FC236}">
                            <a16:creationId xmlns:a16="http://schemas.microsoft.com/office/drawing/2014/main" id="{B9B2D131-99BB-83B9-FB29-D1CCC093CF39}"/>
                          </a:ext>
                        </a:extLst>
                      </p:cNvPr>
                      <p:cNvCxnSpPr>
                        <a:cxnSpLocks/>
                        <a:stCxn id="113" idx="1"/>
                      </p:cNvCxnSpPr>
                      <p:nvPr/>
                    </p:nvCxnSpPr>
                    <p:spPr>
                      <a:xfrm flipH="1" flipV="1">
                        <a:off x="5426942" y="3904679"/>
                        <a:ext cx="889928" cy="724984"/>
                      </a:xfrm>
                      <a:prstGeom prst="straightConnector1">
                        <a:avLst/>
                      </a:prstGeom>
                      <a:ln w="57150">
                        <a:solidFill>
                          <a:srgbClr val="0E14F8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3" name="직사각형 112">
                        <a:extLst>
                          <a:ext uri="{FF2B5EF4-FFF2-40B4-BE49-F238E27FC236}">
                            <a16:creationId xmlns:a16="http://schemas.microsoft.com/office/drawing/2014/main" id="{E6224B9B-7A44-B0D9-24A1-5FE2CB1DA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16870" y="879151"/>
                        <a:ext cx="5620162" cy="750102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E14F8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pic>
                  <p:nvPicPr>
                    <p:cNvPr id="111" name="그림 110">
                      <a:extLst>
                        <a:ext uri="{FF2B5EF4-FFF2-40B4-BE49-F238E27FC236}">
                          <a16:creationId xmlns:a16="http://schemas.microsoft.com/office/drawing/2014/main" id="{41A7206C-FADE-E57B-759B-A3D1859D52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4522" t="17176" r="19878" b="9784"/>
                    <a:stretch/>
                  </p:blipFill>
                  <p:spPr>
                    <a:xfrm>
                      <a:off x="330126" y="3717032"/>
                      <a:ext cx="4867174" cy="2645098"/>
                    </a:xfrm>
                    <a:prstGeom prst="rect">
                      <a:avLst/>
                    </a:prstGeom>
                    <a:ln w="57150">
                      <a:solidFill>
                        <a:srgbClr val="0E14F8"/>
                      </a:solidFill>
                    </a:ln>
                    <a:effectLst>
                      <a:softEdge rad="31750"/>
                    </a:effectLst>
                  </p:spPr>
                </p:pic>
              </p:grpSp>
              <p:pic>
                <p:nvPicPr>
                  <p:cNvPr id="109" name="그림 108">
                    <a:extLst>
                      <a:ext uri="{FF2B5EF4-FFF2-40B4-BE49-F238E27FC236}">
                        <a16:creationId xmlns:a16="http://schemas.microsoft.com/office/drawing/2014/main" id="{5387000F-0344-61D2-A663-A7E296AD9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5113" t="18311" r="21060" b="7661"/>
                  <a:stretch/>
                </p:blipFill>
                <p:spPr>
                  <a:xfrm>
                    <a:off x="330126" y="958226"/>
                    <a:ext cx="4867174" cy="2745205"/>
                  </a:xfrm>
                  <a:prstGeom prst="rect">
                    <a:avLst/>
                  </a:prstGeom>
                  <a:ln w="57150">
                    <a:solidFill>
                      <a:srgbClr val="0E14F8"/>
                    </a:solidFill>
                  </a:ln>
                  <a:effectLst>
                    <a:softEdge rad="31750"/>
                  </a:effectLst>
                </p:spPr>
              </p:pic>
            </p:grp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5D748EBD-4245-B378-4186-B4A0554BB1A8}"/>
                    </a:ext>
                  </a:extLst>
                </p:cNvPr>
                <p:cNvSpPr/>
                <p:nvPr/>
              </p:nvSpPr>
              <p:spPr>
                <a:xfrm>
                  <a:off x="4367808" y="3429000"/>
                  <a:ext cx="499294" cy="24401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BEFA405-1F8D-4148-AA74-573970EBBEBA}"/>
                    </a:ext>
                  </a:extLst>
                </p:cNvPr>
                <p:cNvSpPr txBox="1"/>
                <p:nvPr/>
              </p:nvSpPr>
              <p:spPr>
                <a:xfrm>
                  <a:off x="3858518" y="908720"/>
                  <a:ext cx="12618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rgbClr val="0E14F8"/>
                      </a:solidFill>
                    </a:rPr>
                    <a:t> 관리자 로그인</a:t>
                  </a:r>
                </a:p>
              </p:txBody>
            </p:sp>
          </p:grp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819489ED-0A84-E8D4-3EAA-725F96E16BA5}"/>
                  </a:ext>
                </a:extLst>
              </p:cNvPr>
              <p:cNvSpPr/>
              <p:nvPr/>
            </p:nvSpPr>
            <p:spPr>
              <a:xfrm>
                <a:off x="1199456" y="1495425"/>
                <a:ext cx="648072" cy="18741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4BC53F8-AB8F-E410-8C79-AE52047E4B42}"/>
                  </a:ext>
                </a:extLst>
              </p:cNvPr>
              <p:cNvSpPr txBox="1"/>
              <p:nvPr/>
            </p:nvSpPr>
            <p:spPr>
              <a:xfrm>
                <a:off x="1127918" y="1113789"/>
                <a:ext cx="13676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카테고리 분류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43E34FED-BE72-377D-C6E8-F3540CEA3E1A}"/>
                  </a:ext>
                </a:extLst>
              </p:cNvPr>
              <p:cNvSpPr/>
              <p:nvPr/>
            </p:nvSpPr>
            <p:spPr>
              <a:xfrm>
                <a:off x="407368" y="1215542"/>
                <a:ext cx="727124" cy="2008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0B9DB3F-C4C0-4273-C608-B2A5638EB40F}"/>
                  </a:ext>
                </a:extLst>
              </p:cNvPr>
              <p:cNvSpPr txBox="1"/>
              <p:nvPr/>
            </p:nvSpPr>
            <p:spPr>
              <a:xfrm>
                <a:off x="2983034" y="3373344"/>
                <a:ext cx="14320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접근 권한 부여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77ED0A3-2792-DEE0-1472-E33FFD54376D}"/>
                </a:ext>
              </a:extLst>
            </p:cNvPr>
            <p:cNvSpPr txBox="1"/>
            <p:nvPr/>
          </p:nvSpPr>
          <p:spPr>
            <a:xfrm>
              <a:off x="3984701" y="3717032"/>
              <a:ext cx="1103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rgbClr val="0E14F8"/>
                  </a:solidFill>
                </a:rPr>
                <a:t> 회원 </a:t>
              </a:r>
              <a:r>
                <a:rPr lang="ko-KR" altLang="en-US" sz="1400" dirty="0">
                  <a:solidFill>
                    <a:srgbClr val="0E14F8"/>
                  </a:solidFill>
                </a:rPr>
                <a:t>로그인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42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"/>
    </mc:Choice>
    <mc:Fallback xmlns="">
      <p:transition spd="slow" advTm="1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요구사항 정의서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A2A11-F881-EE60-A5DB-8A2E2CCFC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1" y="1310791"/>
            <a:ext cx="4018710" cy="51947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1B8D79-9F1C-691B-58B1-AE5D53C156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04"/>
          <a:stretch/>
        </p:blipFill>
        <p:spPr>
          <a:xfrm>
            <a:off x="5527871" y="1268760"/>
            <a:ext cx="6251428" cy="48879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69973F-E673-5186-7263-FCFE0E40E06D}"/>
              </a:ext>
            </a:extLst>
          </p:cNvPr>
          <p:cNvGrpSpPr/>
          <p:nvPr/>
        </p:nvGrpSpPr>
        <p:grpSpPr>
          <a:xfrm>
            <a:off x="1068708" y="1502285"/>
            <a:ext cx="10710590" cy="3983112"/>
            <a:chOff x="340694" y="1502285"/>
            <a:chExt cx="10710590" cy="398311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3BE273B-B418-2062-8CD9-66E7AE965D0D}"/>
                </a:ext>
              </a:extLst>
            </p:cNvPr>
            <p:cNvGrpSpPr/>
            <p:nvPr/>
          </p:nvGrpSpPr>
          <p:grpSpPr>
            <a:xfrm>
              <a:off x="3980356" y="1519307"/>
              <a:ext cx="7070928" cy="562666"/>
              <a:chOff x="3970584" y="1519307"/>
              <a:chExt cx="7070928" cy="562666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2A16AFD5-71E9-CA5C-E882-617BDA1D1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70584" y="1682557"/>
                <a:ext cx="1187436" cy="399416"/>
              </a:xfrm>
              <a:prstGeom prst="straightConnector1">
                <a:avLst/>
              </a:prstGeom>
              <a:ln w="57150">
                <a:solidFill>
                  <a:srgbClr val="0E14F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F204A66-5BDC-415C-C58A-CB3E4BAAFF88}"/>
                  </a:ext>
                </a:extLst>
              </p:cNvPr>
              <p:cNvSpPr/>
              <p:nvPr/>
            </p:nvSpPr>
            <p:spPr>
              <a:xfrm>
                <a:off x="5158020" y="1519307"/>
                <a:ext cx="5883492" cy="325517"/>
              </a:xfrm>
              <a:prstGeom prst="rect">
                <a:avLst/>
              </a:prstGeom>
              <a:noFill/>
              <a:ln w="38100">
                <a:solidFill>
                  <a:srgbClr val="0E1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E81D79B-BC0F-7F21-CB86-521D1B8E6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059" t="14300" r="37924" b="5900"/>
            <a:stretch/>
          </p:blipFill>
          <p:spPr>
            <a:xfrm>
              <a:off x="340694" y="1502285"/>
              <a:ext cx="3639662" cy="398311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9AF0211-FC52-2BB5-0E49-EF990639CA14}"/>
              </a:ext>
            </a:extLst>
          </p:cNvPr>
          <p:cNvGrpSpPr/>
          <p:nvPr/>
        </p:nvGrpSpPr>
        <p:grpSpPr>
          <a:xfrm>
            <a:off x="116231" y="1372603"/>
            <a:ext cx="11663067" cy="5060698"/>
            <a:chOff x="116231" y="1372603"/>
            <a:chExt cx="11663067" cy="506069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05DEAC9-5A5B-6C93-8761-3E78747ECAF0}"/>
                </a:ext>
              </a:extLst>
            </p:cNvPr>
            <p:cNvGrpSpPr/>
            <p:nvPr/>
          </p:nvGrpSpPr>
          <p:grpSpPr>
            <a:xfrm>
              <a:off x="5434074" y="1855147"/>
              <a:ext cx="6345224" cy="1501845"/>
              <a:chOff x="4701622" y="1512608"/>
              <a:chExt cx="6345224" cy="1501845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FB558ED6-D2DE-B02A-A585-1AD1468F4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1622" y="1682557"/>
                <a:ext cx="456398" cy="118689"/>
              </a:xfrm>
              <a:prstGeom prst="straightConnector1">
                <a:avLst/>
              </a:prstGeom>
              <a:ln w="57150">
                <a:solidFill>
                  <a:srgbClr val="0E14F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905FDEC-494F-9A99-FEC5-3A4CC92F7D13}"/>
                  </a:ext>
                </a:extLst>
              </p:cNvPr>
              <p:cNvSpPr/>
              <p:nvPr/>
            </p:nvSpPr>
            <p:spPr>
              <a:xfrm>
                <a:off x="5158020" y="1512608"/>
                <a:ext cx="5888826" cy="1501845"/>
              </a:xfrm>
              <a:prstGeom prst="rect">
                <a:avLst/>
              </a:prstGeom>
              <a:noFill/>
              <a:ln w="38100">
                <a:solidFill>
                  <a:srgbClr val="0E1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BC70A36-1A20-9FBF-5FE4-A51660DB9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23" t="8000" r="42322" b="2070"/>
            <a:stretch/>
          </p:blipFill>
          <p:spPr>
            <a:xfrm>
              <a:off x="116231" y="1372603"/>
              <a:ext cx="5317843" cy="5060698"/>
            </a:xfrm>
            <a:prstGeom prst="rect">
              <a:avLst/>
            </a:prstGeom>
            <a:ln w="76200">
              <a:solidFill>
                <a:srgbClr val="0E14F8"/>
              </a:solidFill>
            </a:ln>
            <a:effectLst>
              <a:softEdge rad="31750"/>
            </a:effectLst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28956F8-B7DE-6EDB-52BD-7BFBCFA0C03B}"/>
              </a:ext>
            </a:extLst>
          </p:cNvPr>
          <p:cNvGrpSpPr/>
          <p:nvPr/>
        </p:nvGrpSpPr>
        <p:grpSpPr>
          <a:xfrm>
            <a:off x="192368" y="1372603"/>
            <a:ext cx="11586929" cy="5060698"/>
            <a:chOff x="192368" y="1372603"/>
            <a:chExt cx="11586929" cy="506069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84FF582-3642-4D55-92FF-255DFA204D6C}"/>
                </a:ext>
              </a:extLst>
            </p:cNvPr>
            <p:cNvGrpSpPr/>
            <p:nvPr/>
          </p:nvGrpSpPr>
          <p:grpSpPr>
            <a:xfrm>
              <a:off x="5527871" y="3965688"/>
              <a:ext cx="6251426" cy="377712"/>
              <a:chOff x="4790160" y="1541351"/>
              <a:chExt cx="6256686" cy="1467595"/>
            </a:xfrm>
          </p:grpSpPr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CF97148C-3B4F-66F3-1B71-4C9F64DEDF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90160" y="2275149"/>
                <a:ext cx="1018436" cy="0"/>
              </a:xfrm>
              <a:prstGeom prst="straightConnector1">
                <a:avLst/>
              </a:prstGeom>
              <a:ln w="57150">
                <a:solidFill>
                  <a:srgbClr val="0E14F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0BFE73D-1AC7-D6E3-AC45-52E322EA8A63}"/>
                  </a:ext>
                </a:extLst>
              </p:cNvPr>
              <p:cNvSpPr/>
              <p:nvPr/>
            </p:nvSpPr>
            <p:spPr>
              <a:xfrm>
                <a:off x="5826271" y="1541351"/>
                <a:ext cx="5220575" cy="1467595"/>
              </a:xfrm>
              <a:prstGeom prst="rect">
                <a:avLst/>
              </a:prstGeom>
              <a:noFill/>
              <a:ln w="38100">
                <a:solidFill>
                  <a:srgbClr val="0E1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06651D7-B8EF-1CAA-684A-BEC7FEF59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235" r="28147" b="26207"/>
            <a:stretch/>
          </p:blipFill>
          <p:spPr>
            <a:xfrm>
              <a:off x="192368" y="1372603"/>
              <a:ext cx="5317843" cy="5060698"/>
            </a:xfrm>
            <a:prstGeom prst="rect">
              <a:avLst/>
            </a:prstGeom>
            <a:ln w="57150">
              <a:solidFill>
                <a:srgbClr val="0E14F8"/>
              </a:solidFill>
            </a:ln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3F06DA3-A788-87F9-78FF-81C6F28E0128}"/>
              </a:ext>
            </a:extLst>
          </p:cNvPr>
          <p:cNvGrpSpPr/>
          <p:nvPr/>
        </p:nvGrpSpPr>
        <p:grpSpPr>
          <a:xfrm>
            <a:off x="456261" y="1372603"/>
            <a:ext cx="11322012" cy="4887935"/>
            <a:chOff x="456261" y="1372603"/>
            <a:chExt cx="11322012" cy="488793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1C3B8A8-052B-FC0A-B39C-192203B2F362}"/>
                </a:ext>
              </a:extLst>
            </p:cNvPr>
            <p:cNvGrpSpPr/>
            <p:nvPr/>
          </p:nvGrpSpPr>
          <p:grpSpPr>
            <a:xfrm>
              <a:off x="5451734" y="4437112"/>
              <a:ext cx="6326539" cy="826887"/>
              <a:chOff x="4714984" y="-36609"/>
              <a:chExt cx="6331862" cy="2533661"/>
            </a:xfrm>
          </p:grpSpPr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F7762B82-C325-3133-065B-2D820CF82828}"/>
                  </a:ext>
                </a:extLst>
              </p:cNvPr>
              <p:cNvCxnSpPr>
                <a:cxnSpLocks/>
                <a:stCxn id="60" idx="1"/>
              </p:cNvCxnSpPr>
              <p:nvPr/>
            </p:nvCxnSpPr>
            <p:spPr>
              <a:xfrm flipH="1" flipV="1">
                <a:off x="4714984" y="-36609"/>
                <a:ext cx="1111287" cy="2055812"/>
              </a:xfrm>
              <a:prstGeom prst="straightConnector1">
                <a:avLst/>
              </a:prstGeom>
              <a:ln w="57150">
                <a:solidFill>
                  <a:srgbClr val="0E14F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4B2310F-3B48-1512-3F90-2AB9F30EF089}"/>
                  </a:ext>
                </a:extLst>
              </p:cNvPr>
              <p:cNvSpPr/>
              <p:nvPr/>
            </p:nvSpPr>
            <p:spPr>
              <a:xfrm>
                <a:off x="5826271" y="1541351"/>
                <a:ext cx="5220575" cy="955701"/>
              </a:xfrm>
              <a:prstGeom prst="rect">
                <a:avLst/>
              </a:prstGeom>
              <a:noFill/>
              <a:ln w="38100">
                <a:solidFill>
                  <a:srgbClr val="0E1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5534D3C-8790-D462-885D-86FA3B9D3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34" t="16516" r="57679" b="12210"/>
            <a:stretch/>
          </p:blipFill>
          <p:spPr>
            <a:xfrm>
              <a:off x="456261" y="1372603"/>
              <a:ext cx="4960693" cy="4887935"/>
            </a:xfrm>
            <a:prstGeom prst="rect">
              <a:avLst/>
            </a:prstGeom>
            <a:ln w="57150">
              <a:solidFill>
                <a:srgbClr val="0E14F8"/>
              </a:solidFill>
            </a:ln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83755AE-91B6-F96B-EED6-60102EFAAB3F}"/>
              </a:ext>
            </a:extLst>
          </p:cNvPr>
          <p:cNvGrpSpPr/>
          <p:nvPr/>
        </p:nvGrpSpPr>
        <p:grpSpPr>
          <a:xfrm>
            <a:off x="1038566" y="2742495"/>
            <a:ext cx="10735902" cy="3422809"/>
            <a:chOff x="1038566" y="2742495"/>
            <a:chExt cx="10735902" cy="3422809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1071C93-D3AC-4F96-8AA6-05514F916605}"/>
                </a:ext>
              </a:extLst>
            </p:cNvPr>
            <p:cNvGrpSpPr/>
            <p:nvPr/>
          </p:nvGrpSpPr>
          <p:grpSpPr>
            <a:xfrm>
              <a:off x="5057277" y="4607138"/>
              <a:ext cx="6717191" cy="1558166"/>
              <a:chOff x="4324004" y="-988942"/>
              <a:chExt cx="6722842" cy="4774371"/>
            </a:xfrm>
          </p:grpSpPr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4BF24FFB-3BA4-7F6F-4853-5FBA75259FE6}"/>
                  </a:ext>
                </a:extLst>
              </p:cNvPr>
              <p:cNvCxnSpPr>
                <a:cxnSpLocks/>
                <a:stCxn id="73" idx="1"/>
              </p:cNvCxnSpPr>
              <p:nvPr/>
            </p:nvCxnSpPr>
            <p:spPr>
              <a:xfrm flipH="1" flipV="1">
                <a:off x="4324004" y="-988942"/>
                <a:ext cx="1502268" cy="4296522"/>
              </a:xfrm>
              <a:prstGeom prst="straightConnector1">
                <a:avLst/>
              </a:prstGeom>
              <a:ln w="57150">
                <a:solidFill>
                  <a:srgbClr val="0E14F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3EC3CA4-3876-949C-B1CB-E68381A40DD8}"/>
                  </a:ext>
                </a:extLst>
              </p:cNvPr>
              <p:cNvSpPr/>
              <p:nvPr/>
            </p:nvSpPr>
            <p:spPr>
              <a:xfrm>
                <a:off x="5826271" y="2829728"/>
                <a:ext cx="5220575" cy="955701"/>
              </a:xfrm>
              <a:prstGeom prst="rect">
                <a:avLst/>
              </a:prstGeom>
              <a:noFill/>
              <a:ln w="38100">
                <a:solidFill>
                  <a:srgbClr val="0E14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4F6AED3-50BF-4462-FCA5-3CBB2BB4C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603" t="16516" r="42913" b="46603"/>
            <a:stretch/>
          </p:blipFill>
          <p:spPr>
            <a:xfrm>
              <a:off x="1038566" y="2742495"/>
              <a:ext cx="3960440" cy="2529296"/>
            </a:xfrm>
            <a:prstGeom prst="rect">
              <a:avLst/>
            </a:prstGeom>
            <a:ln w="76200">
              <a:solidFill>
                <a:srgbClr val="0E14F8"/>
              </a:solidFill>
            </a:ln>
            <a:effectLst>
              <a:softEdge rad="31750"/>
            </a:effec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085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1"/>
    </mc:Choice>
    <mc:Fallback xmlns="">
      <p:transition spd="slow" advTm="1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600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고객 페이지 </a:t>
            </a:r>
            <a:r>
              <a:rPr lang="en-US" altLang="ko-KR" sz="2400" i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UseCase</a:t>
            </a:r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Diagram</a:t>
            </a:r>
            <a:endParaRPr lang="ko-KR" altLang="en-US" sz="2400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8298D4-6B88-AD12-DBBB-E05226060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95" y="1293878"/>
            <a:ext cx="9912424" cy="53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8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600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관리자 페이지 </a:t>
            </a:r>
            <a:r>
              <a:rPr lang="en-US" altLang="ko-KR" sz="2400" i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UseCase</a:t>
            </a:r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Diagram</a:t>
            </a:r>
            <a:endParaRPr lang="ko-KR" altLang="en-US" sz="2400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0882B3-FC7E-C435-6A77-65A0F8F8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231761"/>
            <a:ext cx="8544095" cy="54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5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"/>
    </mc:Choice>
    <mc:Fallback xmlns="">
      <p:transition spd="slow" advTm="14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600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CEO</a:t>
            </a:r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 페이지 </a:t>
            </a:r>
            <a:r>
              <a:rPr lang="en-US" altLang="ko-KR" sz="2400" i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UseCase</a:t>
            </a:r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Diagram</a:t>
            </a:r>
            <a:endParaRPr lang="ko-KR" altLang="en-US" sz="2400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F916AC-9B34-D41A-11A5-C793C6123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54742"/>
            <a:ext cx="6747172" cy="63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2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"/>
    </mc:Choice>
    <mc:Fallback xmlns="">
      <p:transition spd="slow" advTm="9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DB </a:t>
            </a:r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86FB3-0D66-3805-CED0-95F1707BA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6" t="26703" r="20104" b="15350"/>
          <a:stretch/>
        </p:blipFill>
        <p:spPr>
          <a:xfrm>
            <a:off x="1371144" y="1412776"/>
            <a:ext cx="9449712" cy="49839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6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47656"/>
            <a:ext cx="12192000" cy="310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2D9F8-1D80-5BF0-597F-70FFCC9D370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상세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F9048-FB50-2B1F-59B1-BAB934DE1F58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BF4A66A-28A8-89C4-BBA6-849540BD6E5F}"/>
              </a:ext>
            </a:extLst>
          </p:cNvPr>
          <p:cNvGrpSpPr/>
          <p:nvPr/>
        </p:nvGrpSpPr>
        <p:grpSpPr>
          <a:xfrm>
            <a:off x="6245723" y="1383745"/>
            <a:ext cx="2370557" cy="2707628"/>
            <a:chOff x="2843808" y="1372073"/>
            <a:chExt cx="2463114" cy="27076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B64ACE-016A-D113-16EF-69DD1CE96EDA}"/>
                </a:ext>
              </a:extLst>
            </p:cNvPr>
            <p:cNvSpPr txBox="1"/>
            <p:nvPr/>
          </p:nvSpPr>
          <p:spPr>
            <a:xfrm>
              <a:off x="3059832" y="1545120"/>
              <a:ext cx="198483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강사 관리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15ECB7-DC1E-288D-F1F4-FD3B6FB1A97F}"/>
                </a:ext>
              </a:extLst>
            </p:cNvPr>
            <p:cNvSpPr txBox="1"/>
            <p:nvPr/>
          </p:nvSpPr>
          <p:spPr>
            <a:xfrm>
              <a:off x="2947693" y="2204864"/>
              <a:ext cx="2359229" cy="1161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센터 별 등록된 강사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전 지점 강사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FA6DCD1-6D62-7726-308B-A05F32588476}"/>
                </a:ext>
              </a:extLst>
            </p:cNvPr>
            <p:cNvSpPr/>
            <p:nvPr/>
          </p:nvSpPr>
          <p:spPr>
            <a:xfrm>
              <a:off x="2843808" y="1372073"/>
              <a:ext cx="2418832" cy="2707628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95E01E-74C4-DEC8-1BE5-C02D1706E561}"/>
              </a:ext>
            </a:extLst>
          </p:cNvPr>
          <p:cNvGrpSpPr/>
          <p:nvPr/>
        </p:nvGrpSpPr>
        <p:grpSpPr>
          <a:xfrm>
            <a:off x="8982028" y="1398782"/>
            <a:ext cx="2409416" cy="4718532"/>
            <a:chOff x="6072614" y="1372073"/>
            <a:chExt cx="2418832" cy="45097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AA0EAA-CA8B-E025-C851-19C7708B7DBF}"/>
                </a:ext>
              </a:extLst>
            </p:cNvPr>
            <p:cNvSpPr txBox="1"/>
            <p:nvPr/>
          </p:nvSpPr>
          <p:spPr>
            <a:xfrm>
              <a:off x="6344997" y="1523091"/>
              <a:ext cx="1878248" cy="441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회원 관리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DB213D-3E32-16DD-287E-C7B05FC59FF2}"/>
                </a:ext>
              </a:extLst>
            </p:cNvPr>
            <p:cNvSpPr txBox="1"/>
            <p:nvPr/>
          </p:nvSpPr>
          <p:spPr>
            <a:xfrm>
              <a:off x="6190503" y="2204864"/>
              <a:ext cx="2117352" cy="29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수강생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수강생 별 등록한 수업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수강생 별 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1:1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 문의 및 답변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프로필 조회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 수정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 err="1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inbody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 err="1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inbody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 등록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삭제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결제한 이용권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5C9F26E-1DC8-90DB-5A1F-6EEAAD4B56F1}"/>
                </a:ext>
              </a:extLst>
            </p:cNvPr>
            <p:cNvSpPr/>
            <p:nvPr/>
          </p:nvSpPr>
          <p:spPr>
            <a:xfrm>
              <a:off x="6072614" y="1372073"/>
              <a:ext cx="2418832" cy="4509721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4D76BD-61CB-CEFF-7AAC-24802963C794}"/>
              </a:ext>
            </a:extLst>
          </p:cNvPr>
          <p:cNvGrpSpPr/>
          <p:nvPr/>
        </p:nvGrpSpPr>
        <p:grpSpPr>
          <a:xfrm>
            <a:off x="3563575" y="1383745"/>
            <a:ext cx="2327938" cy="2707628"/>
            <a:chOff x="8906123" y="1372074"/>
            <a:chExt cx="2418832" cy="25953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34EB3F-5584-266A-139D-72A8983D6DDE}"/>
                </a:ext>
              </a:extLst>
            </p:cNvPr>
            <p:cNvSpPr txBox="1"/>
            <p:nvPr/>
          </p:nvSpPr>
          <p:spPr>
            <a:xfrm>
              <a:off x="9152765" y="1509559"/>
              <a:ext cx="2010563" cy="442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수업 관리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58C5F-40A7-5CB1-A20E-6F54CDA6600F}"/>
                </a:ext>
              </a:extLst>
            </p:cNvPr>
            <p:cNvSpPr txBox="1"/>
            <p:nvPr/>
          </p:nvSpPr>
          <p:spPr>
            <a:xfrm>
              <a:off x="9068381" y="2097026"/>
              <a:ext cx="2102007" cy="177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수업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진행 상황 별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수업 등록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삭제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수업 정보 보기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수업 예약하기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3AF605-DACD-AA27-933E-A252142D38C3}"/>
                </a:ext>
              </a:extLst>
            </p:cNvPr>
            <p:cNvSpPr/>
            <p:nvPr/>
          </p:nvSpPr>
          <p:spPr>
            <a:xfrm>
              <a:off x="8906123" y="1372074"/>
              <a:ext cx="2418832" cy="2595398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F58F6-264C-786C-112C-7EB72645D085}"/>
              </a:ext>
            </a:extLst>
          </p:cNvPr>
          <p:cNvGrpSpPr/>
          <p:nvPr/>
        </p:nvGrpSpPr>
        <p:grpSpPr>
          <a:xfrm>
            <a:off x="3580715" y="4341791"/>
            <a:ext cx="5161712" cy="1823513"/>
            <a:chOff x="3580715" y="4341791"/>
            <a:chExt cx="5161712" cy="18235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70C563-7D4B-DA2D-E2E8-3B5D0C405954}"/>
                </a:ext>
              </a:extLst>
            </p:cNvPr>
            <p:cNvSpPr/>
            <p:nvPr/>
          </p:nvSpPr>
          <p:spPr>
            <a:xfrm>
              <a:off x="3580715" y="4341791"/>
              <a:ext cx="4992947" cy="1756441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F6E1F4-EBDB-6F44-B0FB-9E3DF9E164D5}"/>
                </a:ext>
              </a:extLst>
            </p:cNvPr>
            <p:cNvSpPr txBox="1"/>
            <p:nvPr/>
          </p:nvSpPr>
          <p:spPr>
            <a:xfrm>
              <a:off x="3653435" y="4464114"/>
              <a:ext cx="1118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API</a:t>
              </a:r>
              <a:endParaRPr lang="ko-KR" altLang="en-US" sz="24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CCC52-3A47-595E-D103-035963C4B56F}"/>
                </a:ext>
              </a:extLst>
            </p:cNvPr>
            <p:cNvSpPr txBox="1"/>
            <p:nvPr/>
          </p:nvSpPr>
          <p:spPr>
            <a:xfrm>
              <a:off x="3774678" y="4931376"/>
              <a:ext cx="4967749" cy="123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FIREBASE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Kakao Map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 err="1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ChartJS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26CD5F-E49C-3AD2-B68D-19A5847B1BEC}"/>
              </a:ext>
            </a:extLst>
          </p:cNvPr>
          <p:cNvGrpSpPr/>
          <p:nvPr/>
        </p:nvGrpSpPr>
        <p:grpSpPr>
          <a:xfrm>
            <a:off x="701107" y="1379699"/>
            <a:ext cx="2480576" cy="4718533"/>
            <a:chOff x="701107" y="1379699"/>
            <a:chExt cx="2480576" cy="471853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D738393-99C4-4D6C-E8D4-CF4EE8AF3FA3}"/>
                </a:ext>
              </a:extLst>
            </p:cNvPr>
            <p:cNvGrpSpPr/>
            <p:nvPr/>
          </p:nvGrpSpPr>
          <p:grpSpPr>
            <a:xfrm>
              <a:off x="701107" y="1379699"/>
              <a:ext cx="2480576" cy="4718533"/>
              <a:chOff x="395536" y="1372072"/>
              <a:chExt cx="2244102" cy="453026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0CC3A26-81C2-2F7F-9128-F9F0C590EA81}"/>
                  </a:ext>
                </a:extLst>
              </p:cNvPr>
              <p:cNvSpPr/>
              <p:nvPr/>
            </p:nvSpPr>
            <p:spPr>
              <a:xfrm>
                <a:off x="395536" y="1372072"/>
                <a:ext cx="2244102" cy="4530263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ea"/>
                  <a:ea typeface="+mj-ea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F346D1-8B04-F5BB-6435-01FF4995FCEC}"/>
                  </a:ext>
                </a:extLst>
              </p:cNvPr>
              <p:cNvSpPr txBox="1"/>
              <p:nvPr/>
            </p:nvSpPr>
            <p:spPr>
              <a:xfrm>
                <a:off x="455517" y="2164313"/>
                <a:ext cx="2113561" cy="3545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회원가입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로그인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로그인 정보 세션 처리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자주 묻는 질문 조회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자주 묻는 질문 등록</a:t>
                </a: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수정</a:t>
                </a: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삭제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1:1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문의 조회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1:1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문의 등록</a:t>
                </a: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수정</a:t>
                </a: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삭제</a:t>
                </a: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답변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후기 조회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후기 등록</a:t>
                </a: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삭제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공지사항 조회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공지사항 등록</a:t>
                </a: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수정</a:t>
                </a:r>
                <a:r>
                  <a:rPr lang="en-US" altLang="ko-KR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삭제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dirty="0">
                    <a:ln>
                      <a:solidFill>
                        <a:srgbClr val="677787">
                          <a:alpha val="15000"/>
                        </a:srgbClr>
                      </a:solidFill>
                    </a:ln>
                    <a:solidFill>
                      <a:srgbClr val="628FC6"/>
                    </a:solidFill>
                    <a:latin typeface="+mj-ea"/>
                    <a:ea typeface="+mj-ea"/>
                  </a:rPr>
                  <a:t>이용권 구매</a:t>
                </a:r>
                <a:endPara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347C86-CD3D-72FE-39F1-69A9E094A3B0}"/>
                </a:ext>
              </a:extLst>
            </p:cNvPr>
            <p:cNvSpPr txBox="1"/>
            <p:nvPr/>
          </p:nvSpPr>
          <p:spPr>
            <a:xfrm>
              <a:off x="813223" y="1556792"/>
              <a:ext cx="225844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센터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70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"/>
    </mc:Choice>
    <mc:Fallback xmlns="">
      <p:transition spd="slow" advTm="20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547656"/>
            <a:ext cx="12192000" cy="310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2D9F8-1D80-5BF0-597F-70FFCC9D370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F9048-FB50-2B1F-59B1-BAB934DE1F58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D738393-99C4-4D6C-E8D4-CF4EE8AF3FA3}"/>
              </a:ext>
            </a:extLst>
          </p:cNvPr>
          <p:cNvGrpSpPr/>
          <p:nvPr/>
        </p:nvGrpSpPr>
        <p:grpSpPr>
          <a:xfrm>
            <a:off x="701107" y="1379699"/>
            <a:ext cx="2480576" cy="4918593"/>
            <a:chOff x="395536" y="1372072"/>
            <a:chExt cx="2244102" cy="47223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0CC3A26-81C2-2F7F-9128-F9F0C590EA81}"/>
                </a:ext>
              </a:extLst>
            </p:cNvPr>
            <p:cNvSpPr/>
            <p:nvPr/>
          </p:nvSpPr>
          <p:spPr>
            <a:xfrm>
              <a:off x="395536" y="1372072"/>
              <a:ext cx="2244102" cy="4530263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89B614-AA89-9489-B334-2A50BEF2B393}"/>
                </a:ext>
              </a:extLst>
            </p:cNvPr>
            <p:cNvSpPr txBox="1"/>
            <p:nvPr/>
          </p:nvSpPr>
          <p:spPr>
            <a:xfrm>
              <a:off x="496964" y="1542099"/>
              <a:ext cx="2043143" cy="443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센터 관리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F346D1-8B04-F5BB-6435-01FF4995FCEC}"/>
                </a:ext>
              </a:extLst>
            </p:cNvPr>
            <p:cNvSpPr txBox="1"/>
            <p:nvPr/>
          </p:nvSpPr>
          <p:spPr>
            <a:xfrm>
              <a:off x="455517" y="2164313"/>
              <a:ext cx="2113561" cy="3930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회원가입 </a:t>
              </a:r>
              <a:endParaRPr lang="en-US" altLang="ko-KR" sz="1300" b="1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77787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로그인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로그인 정보 세션 처리</a:t>
              </a:r>
              <a:endParaRPr lang="en-US" altLang="ko-KR" sz="1300" b="1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endParaRPr>
            </a:p>
            <a:p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자주 묻는 질문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자주 묻는 질문 등록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삭제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1:1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문의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1:1 </a:t>
              </a: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문의 등록</a:t>
              </a:r>
              <a:r>
                <a:rPr lang="en-US" altLang="ko-KR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, </a:t>
              </a: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수정</a:t>
              </a:r>
              <a:r>
                <a:rPr lang="en-US" altLang="ko-KR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, </a:t>
              </a: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삭제</a:t>
              </a:r>
              <a:r>
                <a:rPr lang="en-US" altLang="ko-KR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, </a:t>
              </a: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답변</a:t>
              </a:r>
              <a:endParaRPr lang="en-US" altLang="ko-KR" sz="1300" b="1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후기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후기 등록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삭제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공지사항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공지사항 등록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수정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삭제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이용권 구매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endParaRPr lang="ko-KR" altLang="en-US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77787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BF4A66A-28A8-89C4-BBA6-849540BD6E5F}"/>
              </a:ext>
            </a:extLst>
          </p:cNvPr>
          <p:cNvGrpSpPr/>
          <p:nvPr/>
        </p:nvGrpSpPr>
        <p:grpSpPr>
          <a:xfrm>
            <a:off x="6245723" y="1383745"/>
            <a:ext cx="2370557" cy="2707628"/>
            <a:chOff x="2843808" y="1372073"/>
            <a:chExt cx="2463114" cy="27076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B64ACE-016A-D113-16EF-69DD1CE96EDA}"/>
                </a:ext>
              </a:extLst>
            </p:cNvPr>
            <p:cNvSpPr txBox="1"/>
            <p:nvPr/>
          </p:nvSpPr>
          <p:spPr>
            <a:xfrm>
              <a:off x="3059832" y="1545120"/>
              <a:ext cx="198483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강사 관리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15ECB7-DC1E-288D-F1F4-FD3B6FB1A97F}"/>
                </a:ext>
              </a:extLst>
            </p:cNvPr>
            <p:cNvSpPr txBox="1"/>
            <p:nvPr/>
          </p:nvSpPr>
          <p:spPr>
            <a:xfrm>
              <a:off x="2947693" y="2204864"/>
              <a:ext cx="2359229" cy="1161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센터 별 등록된 강사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전 지점 강사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FA6DCD1-6D62-7726-308B-A05F32588476}"/>
                </a:ext>
              </a:extLst>
            </p:cNvPr>
            <p:cNvSpPr/>
            <p:nvPr/>
          </p:nvSpPr>
          <p:spPr>
            <a:xfrm>
              <a:off x="2843808" y="1372073"/>
              <a:ext cx="2418832" cy="2707628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95E01E-74C4-DEC8-1BE5-C02D1706E561}"/>
              </a:ext>
            </a:extLst>
          </p:cNvPr>
          <p:cNvGrpSpPr/>
          <p:nvPr/>
        </p:nvGrpSpPr>
        <p:grpSpPr>
          <a:xfrm>
            <a:off x="8982028" y="1398782"/>
            <a:ext cx="2409416" cy="4718532"/>
            <a:chOff x="6072614" y="1372073"/>
            <a:chExt cx="2418832" cy="45097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AA0EAA-CA8B-E025-C851-19C7708B7DBF}"/>
                </a:ext>
              </a:extLst>
            </p:cNvPr>
            <p:cNvSpPr txBox="1"/>
            <p:nvPr/>
          </p:nvSpPr>
          <p:spPr>
            <a:xfrm>
              <a:off x="6344997" y="1523091"/>
              <a:ext cx="1878248" cy="441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회원 관리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DB213D-3E32-16DD-287E-C7B05FC59FF2}"/>
                </a:ext>
              </a:extLst>
            </p:cNvPr>
            <p:cNvSpPr txBox="1"/>
            <p:nvPr/>
          </p:nvSpPr>
          <p:spPr>
            <a:xfrm>
              <a:off x="6190503" y="2204864"/>
              <a:ext cx="2117352" cy="29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수강생 조회</a:t>
              </a:r>
              <a:endParaRPr lang="en-US" altLang="ko-KR" sz="1300" b="1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수강생 별 등록한 수업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수강생 별 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1:1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 문의 및 답변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프로필 조회</a:t>
              </a:r>
              <a:r>
                <a:rPr lang="en-US" altLang="ko-KR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,</a:t>
              </a: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 수정</a:t>
              </a:r>
              <a:endParaRPr lang="en-US" altLang="ko-KR" sz="1300" b="1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 err="1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inbody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 err="1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inbody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 등록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삭제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결제한 이용권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5C9F26E-1DC8-90DB-5A1F-6EEAAD4B56F1}"/>
                </a:ext>
              </a:extLst>
            </p:cNvPr>
            <p:cNvSpPr/>
            <p:nvPr/>
          </p:nvSpPr>
          <p:spPr>
            <a:xfrm>
              <a:off x="6072614" y="1372073"/>
              <a:ext cx="2418832" cy="4509721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91A573-54FA-346A-E64B-299EA97F8525}"/>
              </a:ext>
            </a:extLst>
          </p:cNvPr>
          <p:cNvGrpSpPr/>
          <p:nvPr/>
        </p:nvGrpSpPr>
        <p:grpSpPr>
          <a:xfrm>
            <a:off x="3563575" y="1383745"/>
            <a:ext cx="2327938" cy="2707628"/>
            <a:chOff x="8906123" y="1372074"/>
            <a:chExt cx="2418832" cy="25953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48C9D-8980-4BA6-5D5D-314ED5CE3D9B}"/>
                </a:ext>
              </a:extLst>
            </p:cNvPr>
            <p:cNvSpPr txBox="1"/>
            <p:nvPr/>
          </p:nvSpPr>
          <p:spPr>
            <a:xfrm>
              <a:off x="9152765" y="1509559"/>
              <a:ext cx="2010563" cy="442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수업 관리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C72658-5DD3-279B-5532-8E94706A6E0D}"/>
                </a:ext>
              </a:extLst>
            </p:cNvPr>
            <p:cNvSpPr txBox="1"/>
            <p:nvPr/>
          </p:nvSpPr>
          <p:spPr>
            <a:xfrm>
              <a:off x="9068381" y="2097026"/>
              <a:ext cx="2102007" cy="177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수업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진행 상황 별 조회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수업 등록</a:t>
              </a: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삭제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수업 정보 보기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수업 예약하기</a:t>
              </a:r>
              <a:endParaRPr lang="en-US" altLang="ko-KR" sz="1300" b="1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D09508-4D96-0114-C998-D9AEBFFF1704}"/>
                </a:ext>
              </a:extLst>
            </p:cNvPr>
            <p:cNvSpPr/>
            <p:nvPr/>
          </p:nvSpPr>
          <p:spPr>
            <a:xfrm>
              <a:off x="8906123" y="1372074"/>
              <a:ext cx="2418832" cy="2595398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05A71-0239-96B6-D1CF-28D8CC8E62DD}"/>
              </a:ext>
            </a:extLst>
          </p:cNvPr>
          <p:cNvGrpSpPr/>
          <p:nvPr/>
        </p:nvGrpSpPr>
        <p:grpSpPr>
          <a:xfrm>
            <a:off x="3580715" y="4341791"/>
            <a:ext cx="5161712" cy="1823513"/>
            <a:chOff x="3580715" y="4341791"/>
            <a:chExt cx="5161712" cy="182351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3101399-9437-B855-652A-E26D81311115}"/>
                </a:ext>
              </a:extLst>
            </p:cNvPr>
            <p:cNvSpPr/>
            <p:nvPr/>
          </p:nvSpPr>
          <p:spPr>
            <a:xfrm>
              <a:off x="3580715" y="4341791"/>
              <a:ext cx="4992947" cy="1756441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ECFC9F-6413-E548-B2F1-5394692DE85D}"/>
                </a:ext>
              </a:extLst>
            </p:cNvPr>
            <p:cNvSpPr txBox="1"/>
            <p:nvPr/>
          </p:nvSpPr>
          <p:spPr>
            <a:xfrm>
              <a:off x="3653435" y="4464114"/>
              <a:ext cx="11184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API</a:t>
              </a:r>
              <a:endParaRPr lang="ko-KR" altLang="en-US" sz="24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AEF5D0-D3D7-2652-3A59-A1942FF19136}"/>
                </a:ext>
              </a:extLst>
            </p:cNvPr>
            <p:cNvSpPr txBox="1"/>
            <p:nvPr/>
          </p:nvSpPr>
          <p:spPr>
            <a:xfrm>
              <a:off x="3774678" y="4931376"/>
              <a:ext cx="4967749" cy="123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FIREBASE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b="1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latin typeface="+mj-ea"/>
                  <a:ea typeface="+mj-ea"/>
                </a:rPr>
                <a:t>Kakao Map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 err="1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28FC6"/>
                  </a:solidFill>
                  <a:latin typeface="+mj-ea"/>
                  <a:ea typeface="+mj-ea"/>
                </a:rPr>
                <a:t>ChartJS</a:t>
              </a:r>
              <a:endParaRPr lang="en-US" altLang="ko-KR" sz="13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28FC6"/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14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"/>
    </mc:Choice>
    <mc:Fallback xmlns="">
      <p:transition spd="slow" advTm="34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98707" y="980728"/>
            <a:ext cx="300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1) </a:t>
            </a:r>
            <a:r>
              <a:rPr lang="ko-KR" altLang="en-US" sz="2400" b="1" dirty="0">
                <a:solidFill>
                  <a:srgbClr val="D7DC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로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그인 세션 체크</a:t>
            </a:r>
          </a:p>
        </p:txBody>
      </p:sp>
      <p:pic>
        <p:nvPicPr>
          <p:cNvPr id="24" name="Picture 3" descr="C:\Users\LG\Desktop\개인폴더\픽토그램\186173-olympic-game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8" t="31769" r="31700" b="34116"/>
          <a:stretch/>
        </p:blipFill>
        <p:spPr bwMode="auto">
          <a:xfrm>
            <a:off x="-168696" y="4526296"/>
            <a:ext cx="2595806" cy="23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E4129-994D-27F4-1C1B-3EA4C6E4F49E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주요 기능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A9421E7-CF56-5342-54FF-23A6494B2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2" b="499"/>
          <a:stretch/>
        </p:blipFill>
        <p:spPr bwMode="auto">
          <a:xfrm>
            <a:off x="4079776" y="980728"/>
            <a:ext cx="7752184" cy="519322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2775F-D1B0-41DB-0003-14E722AC3D4F}"/>
              </a:ext>
            </a:extLst>
          </p:cNvPr>
          <p:cNvSpPr txBox="1"/>
          <p:nvPr/>
        </p:nvSpPr>
        <p:spPr>
          <a:xfrm>
            <a:off x="263351" y="1519001"/>
            <a:ext cx="3600401" cy="263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파이어베이스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API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에서 현재 사용자를 가져올 때 </a:t>
            </a:r>
            <a:r>
              <a:rPr lang="en-US" altLang="ko-KR" sz="1600" dirty="0" err="1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onAuthStateChanged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      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함수를 사용하여 다음과 같이 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Auth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객체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      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에 관찰자를 설정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currentUser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속성을 사용하면 현재 로그인한 사용자를 가져올 수도 있음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61BD7B-960D-24DD-9E65-8055D0AD2D89}"/>
              </a:ext>
            </a:extLst>
          </p:cNvPr>
          <p:cNvSpPr/>
          <p:nvPr/>
        </p:nvSpPr>
        <p:spPr>
          <a:xfrm>
            <a:off x="4223792" y="1540487"/>
            <a:ext cx="4464496" cy="232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03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"/>
    </mc:Choice>
    <mc:Fallback xmlns="">
      <p:transition spd="slow" advTm="1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현 8"/>
          <p:cNvSpPr/>
          <p:nvPr/>
        </p:nvSpPr>
        <p:spPr>
          <a:xfrm rot="20700000">
            <a:off x="7991765" y="-707499"/>
            <a:ext cx="4864523" cy="515731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utoShape 2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692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343472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685033" y="36731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i="1">
              <a:latin typeface="충북대70주년체 Regular" panose="020B0000000000000000" pitchFamily="50" charset="-127"/>
              <a:ea typeface="충북대70주년체 Regular" panose="020B0000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AutoShape 8" descr="https://www.diygenius.com/wp-content/uploads/2015/02/exercising-while-traveling.jpg"/>
          <p:cNvSpPr>
            <a:spLocks noChangeAspect="1" noChangeArrowheads="1"/>
          </p:cNvSpPr>
          <p:nvPr/>
        </p:nvSpPr>
        <p:spPr bwMode="auto">
          <a:xfrm>
            <a:off x="1837433" y="3326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i="1">
              <a:latin typeface="충북대70주년체 Regular" panose="020B0000000000000000" pitchFamily="50" charset="-127"/>
              <a:ea typeface="충북대70주년체 Regular" panose="020B0000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AutoShape 7" descr="exercise pictogram에 대한 이미지 검색결과"/>
          <p:cNvSpPr>
            <a:spLocks noChangeAspect="1" noChangeArrowheads="1"/>
          </p:cNvSpPr>
          <p:nvPr/>
        </p:nvSpPr>
        <p:spPr bwMode="auto">
          <a:xfrm>
            <a:off x="1989833" y="4850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 i="1">
              <a:latin typeface="충북대70주년체 Regular" panose="020B0000000000000000" pitchFamily="50" charset="-127"/>
              <a:ea typeface="충북대70주년체 Regular" panose="020B0000000000000000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/>
          <a:stretch/>
        </p:blipFill>
        <p:spPr bwMode="auto">
          <a:xfrm flipH="1">
            <a:off x="8907605" y="-108877"/>
            <a:ext cx="3282226" cy="376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91556" y="366254"/>
            <a:ext cx="140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i="1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함초롬돋움" panose="020B0604000101010101" pitchFamily="50" charset="-127"/>
              </a:rPr>
              <a:t>목</a:t>
            </a:r>
            <a:r>
              <a:rPr lang="ko-KR" altLang="en-US" sz="5400" b="1" i="1" dirty="0">
                <a:solidFill>
                  <a:schemeClr val="bg1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  <a:cs typeface="함초롬돋움" panose="020B0604000101010101" pitchFamily="50" charset="-127"/>
              </a:rPr>
              <a:t>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DA3B31-AC12-44FB-E344-DBCD752DF4D3}"/>
              </a:ext>
            </a:extLst>
          </p:cNvPr>
          <p:cNvGrpSpPr/>
          <p:nvPr/>
        </p:nvGrpSpPr>
        <p:grpSpPr>
          <a:xfrm>
            <a:off x="1532633" y="1511689"/>
            <a:ext cx="3353312" cy="4725623"/>
            <a:chOff x="1532633" y="1484784"/>
            <a:chExt cx="3353312" cy="4473207"/>
          </a:xfrm>
        </p:grpSpPr>
        <p:sp>
          <p:nvSpPr>
            <p:cNvPr id="13" name="TextBox 12"/>
            <p:cNvSpPr txBox="1"/>
            <p:nvPr/>
          </p:nvSpPr>
          <p:spPr>
            <a:xfrm>
              <a:off x="1532633" y="1484784"/>
              <a:ext cx="13163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1. </a:t>
              </a:r>
              <a:r>
                <a:rPr lang="ko-KR" altLang="en-US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소개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41018" y="2368044"/>
              <a:ext cx="3331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2. </a:t>
              </a:r>
              <a:r>
                <a:rPr lang="ko-KR" altLang="en-US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개발 일정 및 설계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41019" y="3016116"/>
              <a:ext cx="21082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3. </a:t>
              </a:r>
              <a:r>
                <a:rPr lang="ko-KR" altLang="en-US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기능 구현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43971A2-84D1-322C-A186-4118E775D884}"/>
                </a:ext>
              </a:extLst>
            </p:cNvPr>
            <p:cNvSpPr txBox="1"/>
            <p:nvPr/>
          </p:nvSpPr>
          <p:spPr>
            <a:xfrm>
              <a:off x="1535487" y="3861048"/>
              <a:ext cx="28296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4. </a:t>
              </a:r>
              <a:r>
                <a:rPr lang="ko-KR" altLang="en-US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프로젝트 시연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318B10-5BF7-13A0-38EC-BC733B3A271D}"/>
                </a:ext>
              </a:extLst>
            </p:cNvPr>
            <p:cNvSpPr txBox="1"/>
            <p:nvPr/>
          </p:nvSpPr>
          <p:spPr>
            <a:xfrm>
              <a:off x="2027470" y="4355812"/>
              <a:ext cx="28584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 dirty="0">
                  <a:solidFill>
                    <a:schemeClr val="bg1">
                      <a:lumMod val="8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관리자 페이지</a:t>
              </a:r>
              <a:r>
                <a:rPr lang="en-US" altLang="ko-KR" sz="2000" i="1" dirty="0">
                  <a:solidFill>
                    <a:schemeClr val="bg1">
                      <a:lumMod val="8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2000" i="1" dirty="0">
                  <a:solidFill>
                    <a:schemeClr val="bg1">
                      <a:lumMod val="8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고객 페이지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35A0FE-F8FA-D6AE-17F1-9CCC060503B4}"/>
                </a:ext>
              </a:extLst>
            </p:cNvPr>
            <p:cNvSpPr txBox="1"/>
            <p:nvPr/>
          </p:nvSpPr>
          <p:spPr>
            <a:xfrm>
              <a:off x="1535486" y="4725144"/>
              <a:ext cx="24689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5. </a:t>
              </a:r>
              <a:r>
                <a:rPr lang="ko-KR" altLang="en-US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트러블 슈팅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8BDF1-FFA9-9569-10C6-DD882F7821A5}"/>
                </a:ext>
              </a:extLst>
            </p:cNvPr>
            <p:cNvSpPr txBox="1"/>
            <p:nvPr/>
          </p:nvSpPr>
          <p:spPr>
            <a:xfrm>
              <a:off x="1535486" y="5373216"/>
              <a:ext cx="28296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6. </a:t>
              </a:r>
              <a:r>
                <a:rPr lang="ko-KR" altLang="en-US" sz="3200" i="1" dirty="0">
                  <a:solidFill>
                    <a:schemeClr val="bg1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프로젝트 후기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7E3DC-7FF8-E03D-041A-839B4BF16C90}"/>
                </a:ext>
              </a:extLst>
            </p:cNvPr>
            <p:cNvSpPr txBox="1"/>
            <p:nvPr/>
          </p:nvSpPr>
          <p:spPr>
            <a:xfrm>
              <a:off x="2067257" y="1916832"/>
              <a:ext cx="16417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 dirty="0">
                  <a:solidFill>
                    <a:schemeClr val="bg1">
                      <a:lumMod val="8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프로젝트</a:t>
              </a:r>
              <a:r>
                <a:rPr lang="en-US" altLang="ko-KR" sz="2000" i="1" dirty="0">
                  <a:solidFill>
                    <a:schemeClr val="bg1">
                      <a:lumMod val="8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2000" i="1" dirty="0">
                  <a:solidFill>
                    <a:schemeClr val="bg1">
                      <a:lumMod val="8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팀원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01880F-1BA5-DCA0-3613-D9C1FD7BE881}"/>
                </a:ext>
              </a:extLst>
            </p:cNvPr>
            <p:cNvSpPr txBox="1"/>
            <p:nvPr/>
          </p:nvSpPr>
          <p:spPr>
            <a:xfrm>
              <a:off x="2066405" y="3491716"/>
              <a:ext cx="21804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i="1" dirty="0">
                  <a:solidFill>
                    <a:schemeClr val="bg1">
                      <a:lumMod val="8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상세 기능</a:t>
              </a:r>
              <a:r>
                <a:rPr lang="en-US" altLang="ko-KR" sz="2000" i="1" dirty="0">
                  <a:solidFill>
                    <a:schemeClr val="bg1">
                      <a:lumMod val="8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2000" i="1" dirty="0">
                  <a:solidFill>
                    <a:schemeClr val="bg1">
                      <a:lumMod val="8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  <a:cs typeface="함초롬돋움" panose="020B0604000101010101" pitchFamily="50" charset="-127"/>
                </a:rPr>
                <a:t>주요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3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"/>
    </mc:Choice>
    <mc:Fallback xmlns="">
      <p:transition spd="slow" advTm="196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5089A3-B9CF-E9B6-AC4F-F98ED9B9E381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C2107-4F80-CD0B-C1F5-83F0FBB871EB}"/>
              </a:ext>
            </a:extLst>
          </p:cNvPr>
          <p:cNvSpPr txBox="1"/>
          <p:nvPr/>
        </p:nvSpPr>
        <p:spPr>
          <a:xfrm>
            <a:off x="479376" y="978495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2)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권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한부여</a:t>
            </a:r>
          </a:p>
        </p:txBody>
      </p:sp>
      <p:pic>
        <p:nvPicPr>
          <p:cNvPr id="5" name="Picture 3" descr="C:\Users\LG\Desktop\개인폴더\픽토그램\186173-olympic-games.png">
            <a:extLst>
              <a:ext uri="{FF2B5EF4-FFF2-40B4-BE49-F238E27FC236}">
                <a16:creationId xmlns:a16="http://schemas.microsoft.com/office/drawing/2014/main" id="{363396B0-0D92-6A3F-D445-B0629C4E7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8" r="34823" b="68230"/>
          <a:stretch/>
        </p:blipFill>
        <p:spPr bwMode="auto">
          <a:xfrm>
            <a:off x="-96688" y="4595092"/>
            <a:ext cx="2374708" cy="221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D284C0-C359-87B8-A649-243E74F4A1EE}"/>
              </a:ext>
            </a:extLst>
          </p:cNvPr>
          <p:cNvSpPr txBox="1"/>
          <p:nvPr/>
        </p:nvSpPr>
        <p:spPr>
          <a:xfrm>
            <a:off x="263352" y="1672309"/>
            <a:ext cx="4104456" cy="263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- User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필드에 권한을 구분할 수 있는 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  ‘level’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값을 부여함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(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회원 가입 시 기본 값 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1)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-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회원은 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1level,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관리자는 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5level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로 하여 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   레벨에 따라 페이지 접근 권한을 설정함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   (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관리자 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–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공지사항    </a:t>
            </a:r>
            <a:r>
              <a:rPr lang="ko-KR" altLang="en-US" sz="14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조회</a:t>
            </a:r>
            <a:r>
              <a:rPr lang="en-US" altLang="ko-KR" sz="14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/</a:t>
            </a:r>
            <a:r>
              <a:rPr lang="ko-KR" altLang="en-US" sz="14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등록</a:t>
            </a:r>
            <a:r>
              <a:rPr lang="en-US" altLang="ko-KR" sz="14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/</a:t>
            </a:r>
            <a:r>
              <a:rPr lang="ko-KR" altLang="en-US" sz="14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수정</a:t>
            </a:r>
            <a:r>
              <a:rPr lang="en-US" altLang="ko-KR" sz="14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/</a:t>
            </a:r>
            <a:r>
              <a:rPr lang="ko-KR" altLang="en-US" sz="14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삭제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   (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회     원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–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공지사항    </a:t>
            </a:r>
            <a:r>
              <a:rPr lang="ko-KR" altLang="en-US" sz="1400" b="1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</a:rPr>
              <a:t>조회</a:t>
            </a:r>
            <a:r>
              <a:rPr lang="en-US" altLang="ko-KR" sz="14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</a:rPr>
              <a:t>/</a:t>
            </a:r>
            <a:r>
              <a:rPr lang="ko-KR" altLang="en-US" sz="1400" strike="sngStrike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</a:rPr>
              <a:t>등록</a:t>
            </a:r>
            <a:r>
              <a:rPr lang="en-US" altLang="ko-KR" sz="1400" strike="sngStrike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</a:rPr>
              <a:t>/</a:t>
            </a:r>
            <a:r>
              <a:rPr lang="ko-KR" altLang="en-US" sz="1400" strike="sngStrike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</a:rPr>
              <a:t>수정</a:t>
            </a:r>
            <a:r>
              <a:rPr lang="en-US" altLang="ko-KR" sz="1400" strike="sngStrike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</a:rPr>
              <a:t>/</a:t>
            </a:r>
            <a:r>
              <a:rPr lang="ko-KR" altLang="en-US" sz="1400" strike="sngStrike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</a:rPr>
              <a:t>삭제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0C7917-2F3B-0027-CE0F-2A3DB951D9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07" t="10597" r="21650" b="23750"/>
          <a:stretch/>
        </p:blipFill>
        <p:spPr>
          <a:xfrm>
            <a:off x="4344764" y="908720"/>
            <a:ext cx="7400111" cy="54177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C46B97-3DE5-C6B6-CFEF-756B42BEA6FE}"/>
              </a:ext>
            </a:extLst>
          </p:cNvPr>
          <p:cNvSpPr/>
          <p:nvPr/>
        </p:nvSpPr>
        <p:spPr>
          <a:xfrm>
            <a:off x="5015880" y="2636912"/>
            <a:ext cx="4824536" cy="144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30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"/>
    </mc:Choice>
    <mc:Fallback xmlns="">
      <p:transition spd="slow" advTm="1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LG\Downloads\1494588666_sport_badges-07.png">
            <a:extLst>
              <a:ext uri="{FF2B5EF4-FFF2-40B4-BE49-F238E27FC236}">
                <a16:creationId xmlns:a16="http://schemas.microsoft.com/office/drawing/2014/main" id="{AAC07E6D-292F-F77F-8B80-8A963444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4913423"/>
            <a:ext cx="1680110" cy="168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01F5E4-FAA4-F941-0BC0-BD8D599D486E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주요 기능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E3D50-D109-7505-A302-992F19CBF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42887"/>
            <a:ext cx="5010150" cy="63722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80363B-E222-5064-C7AC-0F0739201D37}"/>
              </a:ext>
            </a:extLst>
          </p:cNvPr>
          <p:cNvSpPr txBox="1"/>
          <p:nvPr/>
        </p:nvSpPr>
        <p:spPr>
          <a:xfrm>
            <a:off x="487470" y="980728"/>
            <a:ext cx="373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3) </a:t>
            </a:r>
            <a:r>
              <a:rPr lang="en-US" altLang="ko-KR" sz="2400" b="1" dirty="0">
                <a:solidFill>
                  <a:srgbClr val="00C6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:1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문의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991C0-B28B-95FA-C8D5-4A8BA7F90888}"/>
              </a:ext>
            </a:extLst>
          </p:cNvPr>
          <p:cNvSpPr txBox="1"/>
          <p:nvPr/>
        </p:nvSpPr>
        <p:spPr>
          <a:xfrm>
            <a:off x="191344" y="1663017"/>
            <a:ext cx="6912768" cy="263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u="sng" dirty="0"/>
              <a:t>게시글 작성자</a:t>
            </a:r>
            <a:r>
              <a:rPr lang="ko-KR" altLang="en-US" sz="1600" dirty="0"/>
              <a:t>와 로그인한 사람의 </a:t>
            </a:r>
            <a:r>
              <a:rPr lang="en-US" altLang="ko-KR" sz="1600" dirty="0" err="1"/>
              <a:t>uid</a:t>
            </a:r>
            <a:r>
              <a:rPr lang="ko-KR" altLang="en-US" sz="1600" dirty="0"/>
              <a:t>가 같을 경우  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title2</a:t>
            </a:r>
            <a:r>
              <a:rPr lang="ko-KR" altLang="en-US" sz="1600" dirty="0"/>
              <a:t>과 </a:t>
            </a:r>
            <a:r>
              <a:rPr lang="en-US" altLang="ko-KR" sz="1600" dirty="0"/>
              <a:t>content2</a:t>
            </a:r>
            <a:r>
              <a:rPr lang="ko-KR" altLang="en-US" sz="1600" dirty="0"/>
              <a:t>의 </a:t>
            </a:r>
            <a:r>
              <a:rPr lang="en-US" altLang="ko-KR" sz="1600" dirty="0"/>
              <a:t>value</a:t>
            </a:r>
            <a:r>
              <a:rPr lang="ko-KR" altLang="en-US" sz="1600" dirty="0"/>
              <a:t>값을 받아 게시글 수정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로그인한 사람이 </a:t>
            </a:r>
            <a:r>
              <a:rPr lang="ko-KR" altLang="en-US" sz="1600" u="sng" dirty="0"/>
              <a:t>관리자</a:t>
            </a:r>
            <a:r>
              <a:rPr lang="ko-KR" altLang="en-US" sz="1600" dirty="0"/>
              <a:t>일 경우 </a:t>
            </a:r>
            <a:r>
              <a:rPr lang="en-US" altLang="ko-KR" sz="1600" dirty="0"/>
              <a:t>[re]+title2</a:t>
            </a:r>
            <a:r>
              <a:rPr lang="ko-KR" altLang="en-US" sz="1600" dirty="0"/>
              <a:t>와 </a:t>
            </a:r>
            <a:r>
              <a:rPr lang="en-US" altLang="ko-KR" sz="1600" dirty="0"/>
              <a:t>content2,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</a:t>
            </a:r>
            <a:r>
              <a:rPr lang="en-US" altLang="ko-KR" sz="1600" dirty="0" err="1"/>
              <a:t>write_date+a</a:t>
            </a:r>
            <a:r>
              <a:rPr lang="en-US" altLang="ko-KR" sz="1600" dirty="0"/>
              <a:t> value</a:t>
            </a:r>
            <a:r>
              <a:rPr lang="ko-KR" altLang="en-US" sz="1600" dirty="0"/>
              <a:t>값으로 새로운 문서로 문의에 답변 등록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회원이 문의한 글과 그에 대한 관리자의 답변은 마이페이지에서도 확인 가능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9EA4F1-45BF-38DE-9EAC-5C068EA66EE1}"/>
              </a:ext>
            </a:extLst>
          </p:cNvPr>
          <p:cNvSpPr/>
          <p:nvPr/>
        </p:nvSpPr>
        <p:spPr>
          <a:xfrm>
            <a:off x="7143639" y="980729"/>
            <a:ext cx="255276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83C6F3-2EF3-9775-EAF0-B1CA4028825D}"/>
              </a:ext>
            </a:extLst>
          </p:cNvPr>
          <p:cNvSpPr/>
          <p:nvPr/>
        </p:nvSpPr>
        <p:spPr>
          <a:xfrm>
            <a:off x="7536160" y="4535276"/>
            <a:ext cx="31683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28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5"/>
    </mc:Choice>
    <mc:Fallback xmlns="">
      <p:transition spd="slow" advTm="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C:\Users\LG\Desktop\개인폴더\픽토그램\186173-olympic-gam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8" t="31769" r="31700" b="34116"/>
          <a:stretch/>
        </p:blipFill>
        <p:spPr bwMode="auto">
          <a:xfrm>
            <a:off x="-168696" y="4526296"/>
            <a:ext cx="2595806" cy="237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E4129-994D-27F4-1C1B-3EA4C6E4F49E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주요 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8707" y="980728"/>
            <a:ext cx="3293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4) </a:t>
            </a:r>
            <a:r>
              <a:rPr lang="ko-KR" altLang="en-US" sz="2400" b="1" dirty="0">
                <a:solidFill>
                  <a:srgbClr val="D7DC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관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리자 페이지에서의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                     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회원정보 조회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2775F-D1B0-41DB-0003-14E722AC3D4F}"/>
              </a:ext>
            </a:extLst>
          </p:cNvPr>
          <p:cNvSpPr txBox="1"/>
          <p:nvPr/>
        </p:nvSpPr>
        <p:spPr>
          <a:xfrm>
            <a:off x="263351" y="1937694"/>
            <a:ext cx="4464497" cy="149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/>
              <a:t>회원정보와 구매내역 컬렉션이 달라서 구매내역 필드 안에 구매자 이름이 들어있어 구매자이름과 유저 이름이 같을 경우 정보를 불러오도록 처리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918BF0-721A-DF41-0A9A-825A446C6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2"/>
          <a:stretch/>
        </p:blipFill>
        <p:spPr bwMode="auto">
          <a:xfrm>
            <a:off x="5572613" y="260902"/>
            <a:ext cx="6120680" cy="63361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9C489D9-DE2F-E789-B245-5268F7D639AE}"/>
              </a:ext>
            </a:extLst>
          </p:cNvPr>
          <p:cNvSpPr/>
          <p:nvPr/>
        </p:nvSpPr>
        <p:spPr>
          <a:xfrm>
            <a:off x="6095380" y="4132775"/>
            <a:ext cx="3024956" cy="1456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"/>
    </mc:Choice>
    <mc:Fallback xmlns="">
      <p:transition spd="slow" advTm="1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8B731B-1066-2709-F50B-C7DBD54FE79C}"/>
              </a:ext>
            </a:extLst>
          </p:cNvPr>
          <p:cNvSpPr txBox="1"/>
          <p:nvPr/>
        </p:nvSpPr>
        <p:spPr>
          <a:xfrm>
            <a:off x="532186" y="980728"/>
            <a:ext cx="2539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5) </a:t>
            </a:r>
            <a:r>
              <a:rPr lang="ko-KR" alt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지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도의 좌표 이동</a:t>
            </a:r>
          </a:p>
        </p:txBody>
      </p:sp>
      <p:pic>
        <p:nvPicPr>
          <p:cNvPr id="7" name="Picture 3" descr="C:\Users\LG\Desktop\개인폴더\픽토그램\186173-olympic-games.png">
            <a:extLst>
              <a:ext uri="{FF2B5EF4-FFF2-40B4-BE49-F238E27FC236}">
                <a16:creationId xmlns:a16="http://schemas.microsoft.com/office/drawing/2014/main" id="{06CF1A14-1D67-19E8-BC9E-A59B6FE43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63" b="67714"/>
          <a:stretch/>
        </p:blipFill>
        <p:spPr bwMode="auto">
          <a:xfrm>
            <a:off x="-168696" y="4589082"/>
            <a:ext cx="2335385" cy="22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9236B-4188-3EBB-9025-35441AC6DD08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F27EB-8B0E-FF13-B64A-6E863FD9955C}"/>
              </a:ext>
            </a:extLst>
          </p:cNvPr>
          <p:cNvSpPr txBox="1"/>
          <p:nvPr/>
        </p:nvSpPr>
        <p:spPr>
          <a:xfrm>
            <a:off x="263351" y="1916832"/>
            <a:ext cx="3559917" cy="193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/>
              <a:t>initMap</a:t>
            </a:r>
            <a:r>
              <a:rPr lang="en-US" altLang="ko-KR" sz="1600" dirty="0"/>
              <a:t> </a:t>
            </a:r>
            <a:r>
              <a:rPr lang="ko-KR" altLang="en-US" sz="1600" dirty="0"/>
              <a:t>함수에 좌표를 담을 변수를 선언 후 </a:t>
            </a:r>
            <a:r>
              <a:rPr lang="en-US" altLang="ko-KR" sz="1600" dirty="0"/>
              <a:t>click</a:t>
            </a:r>
            <a:r>
              <a:rPr lang="ko-KR" altLang="en-US" sz="1600" dirty="0"/>
              <a:t>이벤트 실행 시 각 지점에 해당되는 </a:t>
            </a:r>
            <a:r>
              <a:rPr lang="ko-KR" altLang="en-US" sz="1600" dirty="0" err="1"/>
              <a:t>좌표값을</a:t>
            </a:r>
            <a:r>
              <a:rPr lang="ko-KR" altLang="en-US" sz="1600" dirty="0"/>
              <a:t> 새로 선언하여 마커가 이동되게 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48A2178-0A3C-D394-27EB-685436C5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95" y="141977"/>
            <a:ext cx="7740153" cy="6643645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9D327C-FD89-3AAD-9ABB-8C4AF4212EB2}"/>
              </a:ext>
            </a:extLst>
          </p:cNvPr>
          <p:cNvGrpSpPr/>
          <p:nvPr/>
        </p:nvGrpSpPr>
        <p:grpSpPr>
          <a:xfrm>
            <a:off x="4187081" y="1916832"/>
            <a:ext cx="3061047" cy="2463015"/>
            <a:chOff x="4187081" y="1916832"/>
            <a:chExt cx="3061047" cy="24630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C4BF6C-338D-BCAF-4B5A-C599DFBA7869}"/>
                </a:ext>
              </a:extLst>
            </p:cNvPr>
            <p:cNvSpPr/>
            <p:nvPr/>
          </p:nvSpPr>
          <p:spPr>
            <a:xfrm>
              <a:off x="4187081" y="1916832"/>
              <a:ext cx="3061047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893030-7E81-41D9-9BC2-62F7A6AEF115}"/>
                </a:ext>
              </a:extLst>
            </p:cNvPr>
            <p:cNvSpPr/>
            <p:nvPr/>
          </p:nvSpPr>
          <p:spPr>
            <a:xfrm>
              <a:off x="4187081" y="4019807"/>
              <a:ext cx="3061047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7FFCE2-D8F6-C7AC-246F-A29E639C7A15}"/>
              </a:ext>
            </a:extLst>
          </p:cNvPr>
          <p:cNvGrpSpPr/>
          <p:nvPr/>
        </p:nvGrpSpPr>
        <p:grpSpPr>
          <a:xfrm>
            <a:off x="3477264" y="3731445"/>
            <a:ext cx="8322990" cy="2282995"/>
            <a:chOff x="3719736" y="141977"/>
            <a:chExt cx="8322990" cy="228299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7E248E4-B589-C3C7-78BA-59BCE9BEB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736" y="141977"/>
              <a:ext cx="8322990" cy="2282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C3CB353-0025-998A-4FC1-4AD0255B4734}"/>
                </a:ext>
              </a:extLst>
            </p:cNvPr>
            <p:cNvSpPr/>
            <p:nvPr/>
          </p:nvSpPr>
          <p:spPr>
            <a:xfrm>
              <a:off x="4065741" y="984109"/>
              <a:ext cx="5342627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52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5089A3-B9CF-E9B6-AC4F-F98ED9B9E381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주요 기능</a:t>
            </a:r>
          </a:p>
        </p:txBody>
      </p:sp>
      <p:pic>
        <p:nvPicPr>
          <p:cNvPr id="5" name="Picture 3" descr="C:\Users\LG\Desktop\개인폴더\픽토그램\186173-olympic-games.png">
            <a:extLst>
              <a:ext uri="{FF2B5EF4-FFF2-40B4-BE49-F238E27FC236}">
                <a16:creationId xmlns:a16="http://schemas.microsoft.com/office/drawing/2014/main" id="{363396B0-0D92-6A3F-D445-B0629C4E7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8" r="34823" b="68230"/>
          <a:stretch/>
        </p:blipFill>
        <p:spPr bwMode="auto">
          <a:xfrm>
            <a:off x="-96688" y="4595092"/>
            <a:ext cx="2374708" cy="221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5C2107-4F80-CD0B-C1F5-83F0FBB871EB}"/>
              </a:ext>
            </a:extLst>
          </p:cNvPr>
          <p:cNvSpPr txBox="1"/>
          <p:nvPr/>
        </p:nvSpPr>
        <p:spPr>
          <a:xfrm>
            <a:off x="513027" y="980728"/>
            <a:ext cx="3422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6) 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미지 업로드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다운로드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284C0-C359-87B8-A649-243E74F4A1EE}"/>
              </a:ext>
            </a:extLst>
          </p:cNvPr>
          <p:cNvSpPr txBox="1"/>
          <p:nvPr/>
        </p:nvSpPr>
        <p:spPr>
          <a:xfrm>
            <a:off x="263351" y="1584176"/>
            <a:ext cx="4536505" cy="3122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회원가입 시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,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혹은 마이 페이지에서 프로필 사진을 업로드 할 때 스토리지에  업로드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  (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파일 이름이 같은 사진을 올릴 경우 한 파일로 </a:t>
            </a:r>
            <a:r>
              <a:rPr lang="ko-KR" altLang="en-US" sz="1600" dirty="0" err="1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덮어씌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   </a:t>
            </a:r>
            <a:r>
              <a:rPr lang="ko-KR" altLang="en-US" sz="1600" dirty="0" err="1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워져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이전에 등록한 사진은 삭제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가 되기 때문에 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   storage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로 전송 시 파일 이름 앞에 변수를 붙여 같은 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  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이름의 파일이 생성되지 않게 방지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 </a:t>
            </a:r>
          </a:p>
          <a:p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  <a:p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- Storage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에 저장 시 </a:t>
            </a:r>
            <a:r>
              <a:rPr lang="en-US" altLang="ko-KR" sz="1600" u="sng" dirty="0" err="1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photourl</a:t>
            </a:r>
            <a:r>
              <a:rPr lang="ko-KR" altLang="en-US" sz="1600" u="sng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을 담을 변수를 </a:t>
            </a:r>
            <a:r>
              <a:rPr lang="en-US" altLang="ko-KR" sz="1600" u="sng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user</a:t>
            </a:r>
            <a:r>
              <a:rPr lang="ko-KR" altLang="en-US" sz="1600" u="sng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의 </a:t>
            </a:r>
            <a:endParaRPr lang="en-US" altLang="ko-KR" sz="1600" u="sng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   </a:t>
            </a:r>
            <a:r>
              <a:rPr lang="ko-KR" altLang="en-US" sz="1600" u="sng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필드에 추가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하여 </a:t>
            </a:r>
            <a:r>
              <a:rPr lang="en-US" altLang="ko-KR" sz="1600" dirty="0" err="1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url</a:t>
            </a:r>
            <a:r>
              <a: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 </a:t>
            </a:r>
            <a:r>
              <a:rPr lang="ko-KR" altLang="en-US" sz="1600" dirty="0">
                <a:ln>
                  <a:solidFill>
                    <a:srgbClr val="677787">
                      <a:alpha val="15000"/>
                    </a:srgbClr>
                  </a:solidFill>
                </a:ln>
                <a:latin typeface="+mj-ea"/>
                <a:ea typeface="+mj-ea"/>
              </a:rPr>
              <a:t>주소 값으로 이미지 띄우기</a:t>
            </a:r>
            <a:endParaRPr lang="en-US" altLang="ko-KR" sz="1600" dirty="0">
              <a:ln>
                <a:solidFill>
                  <a:srgbClr val="677787">
                    <a:alpha val="15000"/>
                  </a:srgbClr>
                </a:solidFill>
              </a:ln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8FE8E1-A206-102F-EB1D-E1AFAD39E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97" t="16401" r="14325" b="12201"/>
          <a:stretch/>
        </p:blipFill>
        <p:spPr>
          <a:xfrm>
            <a:off x="5087600" y="620688"/>
            <a:ext cx="6769040" cy="56545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DB79AC0-1870-61B9-8C89-95A2FD8B39AC}"/>
              </a:ext>
            </a:extLst>
          </p:cNvPr>
          <p:cNvGrpSpPr/>
          <p:nvPr/>
        </p:nvGrpSpPr>
        <p:grpSpPr>
          <a:xfrm>
            <a:off x="5159896" y="1412056"/>
            <a:ext cx="6696744" cy="4465216"/>
            <a:chOff x="5159896" y="1412056"/>
            <a:chExt cx="6696744" cy="44652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91F90B-AB60-5F12-F3AF-B022D10BAD34}"/>
                </a:ext>
              </a:extLst>
            </p:cNvPr>
            <p:cNvSpPr/>
            <p:nvPr/>
          </p:nvSpPr>
          <p:spPr>
            <a:xfrm>
              <a:off x="5735960" y="5661248"/>
              <a:ext cx="1512168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9A5EDD-8C55-3C80-94E1-C60FC9EE8CCB}"/>
                </a:ext>
              </a:extLst>
            </p:cNvPr>
            <p:cNvSpPr/>
            <p:nvPr/>
          </p:nvSpPr>
          <p:spPr>
            <a:xfrm>
              <a:off x="5159896" y="1412056"/>
              <a:ext cx="6696744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CACBAD9-D0FD-318A-F56A-BFBD5E9CC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2" t="32150" r="5113" b="31369"/>
          <a:stretch/>
        </p:blipFill>
        <p:spPr>
          <a:xfrm>
            <a:off x="5160143" y="1696599"/>
            <a:ext cx="4104456" cy="25018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79A51D-F290-E902-6B6B-269B080B1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3" t="33535" r="67128" b="15350"/>
          <a:stretch/>
        </p:blipFill>
        <p:spPr>
          <a:xfrm>
            <a:off x="8401524" y="2540432"/>
            <a:ext cx="3312368" cy="3505448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2F3CEA2-2866-35C6-0629-8FC609B0FCEF}"/>
              </a:ext>
            </a:extLst>
          </p:cNvPr>
          <p:cNvGrpSpPr/>
          <p:nvPr/>
        </p:nvGrpSpPr>
        <p:grpSpPr>
          <a:xfrm>
            <a:off x="5336083" y="3429000"/>
            <a:ext cx="831925" cy="2232248"/>
            <a:chOff x="5336083" y="3429000"/>
            <a:chExt cx="831925" cy="223224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532E9B-B9D6-3D24-2945-99FDCB7B4FA3}"/>
                </a:ext>
              </a:extLst>
            </p:cNvPr>
            <p:cNvSpPr/>
            <p:nvPr/>
          </p:nvSpPr>
          <p:spPr>
            <a:xfrm>
              <a:off x="5336083" y="3429000"/>
              <a:ext cx="831925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955A943-50B0-48B7-EDAE-5FFE628F6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968" y="3789040"/>
              <a:ext cx="0" cy="18722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9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8B731B-1066-2709-F50B-C7DBD54FE79C}"/>
              </a:ext>
            </a:extLst>
          </p:cNvPr>
          <p:cNvSpPr txBox="1"/>
          <p:nvPr/>
        </p:nvSpPr>
        <p:spPr>
          <a:xfrm>
            <a:off x="479376" y="980728"/>
            <a:ext cx="208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7) </a:t>
            </a:r>
            <a:r>
              <a:rPr lang="en-US" altLang="ko-KR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G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X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예약하기</a:t>
            </a:r>
          </a:p>
        </p:txBody>
      </p:sp>
      <p:pic>
        <p:nvPicPr>
          <p:cNvPr id="7" name="Picture 3" descr="C:\Users\LG\Desktop\개인폴더\픽토그램\186173-olympic-games.png">
            <a:extLst>
              <a:ext uri="{FF2B5EF4-FFF2-40B4-BE49-F238E27FC236}">
                <a16:creationId xmlns:a16="http://schemas.microsoft.com/office/drawing/2014/main" id="{06CF1A14-1D67-19E8-BC9E-A59B6FE43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63" b="67714"/>
          <a:stretch/>
        </p:blipFill>
        <p:spPr bwMode="auto">
          <a:xfrm>
            <a:off x="-168696" y="4589082"/>
            <a:ext cx="2335385" cy="22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9236B-4188-3EBB-9025-35441AC6DD08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주요 기능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89F305-34AB-3FC4-7E8F-91A9637F7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30"/>
          <a:stretch/>
        </p:blipFill>
        <p:spPr bwMode="auto">
          <a:xfrm>
            <a:off x="4248689" y="1070793"/>
            <a:ext cx="7687526" cy="23582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A541B8-7A4B-32F8-88F0-1A10E8F58D4A}"/>
              </a:ext>
            </a:extLst>
          </p:cNvPr>
          <p:cNvSpPr txBox="1"/>
          <p:nvPr/>
        </p:nvSpPr>
        <p:spPr>
          <a:xfrm>
            <a:off x="263352" y="1628800"/>
            <a:ext cx="3744416" cy="3030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/>
              <a:t>상세보기</a:t>
            </a:r>
            <a:r>
              <a:rPr lang="ko-KR" altLang="en-US" dirty="0"/>
              <a:t> </a:t>
            </a:r>
            <a:r>
              <a:rPr lang="ko-KR" altLang="en-US" sz="1600" dirty="0"/>
              <a:t>버튼에 </a:t>
            </a:r>
            <a:r>
              <a:rPr lang="en-US" altLang="ko-KR" sz="1600" dirty="0"/>
              <a:t>item.id</a:t>
            </a:r>
            <a:r>
              <a:rPr lang="ko-KR" altLang="en-US" sz="1600" dirty="0"/>
              <a:t>값을 부여하여 버튼 클릭 시 버튼의 </a:t>
            </a:r>
            <a:r>
              <a:rPr lang="en-US" altLang="ko-KR" sz="1600" dirty="0"/>
              <a:t>id</a:t>
            </a:r>
            <a:r>
              <a:rPr lang="ko-KR" altLang="en-US" sz="1600" dirty="0"/>
              <a:t>값</a:t>
            </a:r>
            <a:r>
              <a:rPr lang="en-US" altLang="ko-KR" sz="1600" dirty="0"/>
              <a:t>(item.id)</a:t>
            </a:r>
            <a:r>
              <a:rPr lang="ko-KR" altLang="en-US" sz="1600" dirty="0"/>
              <a:t>과 클릭한 </a:t>
            </a:r>
            <a:r>
              <a:rPr lang="en-US" altLang="ko-KR" sz="1600" dirty="0"/>
              <a:t>target</a:t>
            </a:r>
            <a:r>
              <a:rPr lang="ko-KR" altLang="en-US" sz="1600" dirty="0"/>
              <a:t>의 </a:t>
            </a:r>
            <a:r>
              <a:rPr lang="en-US" altLang="ko-KR" sz="1600" dirty="0"/>
              <a:t>id</a:t>
            </a:r>
            <a:r>
              <a:rPr lang="ko-KR" altLang="en-US" sz="1600" dirty="0"/>
              <a:t>를 비교</a:t>
            </a:r>
            <a:r>
              <a:rPr lang="en-US" altLang="ko-KR" sz="1600" dirty="0"/>
              <a:t>,</a:t>
            </a:r>
            <a:r>
              <a:rPr lang="ko-KR" altLang="en-US" sz="1600" dirty="0"/>
              <a:t> 그 값이 일치할 때 해당 </a:t>
            </a:r>
            <a:r>
              <a:rPr lang="ko-KR" altLang="en-US" sz="1600" dirty="0" err="1"/>
              <a:t>모달창에</a:t>
            </a:r>
            <a:r>
              <a:rPr lang="ko-KR" altLang="en-US" sz="1600" dirty="0"/>
              <a:t> 해당 아이디 값에 담긴 정보들을 불러온다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9CF90E-664E-6E34-0101-22669952A8AE}"/>
              </a:ext>
            </a:extLst>
          </p:cNvPr>
          <p:cNvSpPr/>
          <p:nvPr/>
        </p:nvSpPr>
        <p:spPr>
          <a:xfrm>
            <a:off x="4325127" y="1720925"/>
            <a:ext cx="3139025" cy="225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ABA2A2-96E9-9585-8784-19BDE0FABC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0"/>
          <a:stretch/>
        </p:blipFill>
        <p:spPr>
          <a:xfrm>
            <a:off x="4325127" y="1317265"/>
            <a:ext cx="4885040" cy="491155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364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191500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FEEF80-4B6A-CC4D-6441-F7569DC40707}"/>
              </a:ext>
            </a:extLst>
          </p:cNvPr>
          <p:cNvSpPr txBox="1"/>
          <p:nvPr/>
        </p:nvSpPr>
        <p:spPr>
          <a:xfrm>
            <a:off x="260169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프로젝트 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BECB9-4724-369D-6862-CC3F23EE26E6}"/>
              </a:ext>
            </a:extLst>
          </p:cNvPr>
          <p:cNvSpPr txBox="1"/>
          <p:nvPr/>
        </p:nvSpPr>
        <p:spPr>
          <a:xfrm>
            <a:off x="730896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Picture 2" descr="C:\Users\LG\Downloads\1494588708_basicman07.png">
            <a:extLst>
              <a:ext uri="{FF2B5EF4-FFF2-40B4-BE49-F238E27FC236}">
                <a16:creationId xmlns:a16="http://schemas.microsoft.com/office/drawing/2014/main" id="{E732BE48-9E65-FB6B-188A-B83E91B8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351" y="3501008"/>
            <a:ext cx="1982134" cy="298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0F6D13-8D28-BC9C-F61D-CDCC449FE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" t="10678" r="83969" b="75689"/>
          <a:stretch/>
        </p:blipFill>
        <p:spPr>
          <a:xfrm>
            <a:off x="4079776" y="2489061"/>
            <a:ext cx="4032448" cy="2023893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130235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191500"/>
          </a:xfrm>
          <a:prstGeom prst="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FEEF80-4B6A-CC4D-6441-F7569DC40707}"/>
              </a:ext>
            </a:extLst>
          </p:cNvPr>
          <p:cNvSpPr txBox="1"/>
          <p:nvPr/>
        </p:nvSpPr>
        <p:spPr>
          <a:xfrm>
            <a:off x="260169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프로젝트 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BECB9-4724-369D-6862-CC3F23EE26E6}"/>
              </a:ext>
            </a:extLst>
          </p:cNvPr>
          <p:cNvSpPr txBox="1"/>
          <p:nvPr/>
        </p:nvSpPr>
        <p:spPr>
          <a:xfrm>
            <a:off x="730896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Picture 2" descr="C:\Users\LG\Downloads\1494588708_basicman07.png">
            <a:extLst>
              <a:ext uri="{FF2B5EF4-FFF2-40B4-BE49-F238E27FC236}">
                <a16:creationId xmlns:a16="http://schemas.microsoft.com/office/drawing/2014/main" id="{E732BE48-9E65-FB6B-188A-B83E91B8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351" y="3501008"/>
            <a:ext cx="1982134" cy="298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0F6D13-8D28-BC9C-F61D-CDCC449FE0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1" t="10678" r="83969" b="75689"/>
          <a:stretch/>
        </p:blipFill>
        <p:spPr>
          <a:xfrm>
            <a:off x="4079776" y="2489061"/>
            <a:ext cx="4032448" cy="202389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DaGYM - 프로젝트 시연">
            <a:hlinkClick r:id="" action="ppaction://media"/>
            <a:extLst>
              <a:ext uri="{FF2B5EF4-FFF2-40B4-BE49-F238E27FC236}">
                <a16:creationId xmlns:a16="http://schemas.microsoft.com/office/drawing/2014/main" id="{BA6D7EBC-642A-5A83-8139-8B4D0BBFB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43BCF2B5-6123-CA1B-D267-6FB3EF911255}"/>
              </a:ext>
            </a:extLst>
          </p:cNvPr>
          <p:cNvGrpSpPr/>
          <p:nvPr/>
        </p:nvGrpSpPr>
        <p:grpSpPr>
          <a:xfrm>
            <a:off x="479376" y="1412775"/>
            <a:ext cx="5332645" cy="5231239"/>
            <a:chOff x="479376" y="1412775"/>
            <a:chExt cx="5332645" cy="52312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21109C-E2A4-ECBF-0906-7D1276A733B7}"/>
                </a:ext>
              </a:extLst>
            </p:cNvPr>
            <p:cNvGrpSpPr/>
            <p:nvPr/>
          </p:nvGrpSpPr>
          <p:grpSpPr>
            <a:xfrm>
              <a:off x="479376" y="1412776"/>
              <a:ext cx="5332645" cy="5231238"/>
              <a:chOff x="1903061" y="1628800"/>
              <a:chExt cx="6552728" cy="254087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80A1C9-399A-4894-F6FD-81F67CB75833}"/>
                  </a:ext>
                </a:extLst>
              </p:cNvPr>
              <p:cNvSpPr/>
              <p:nvPr/>
            </p:nvSpPr>
            <p:spPr>
              <a:xfrm>
                <a:off x="1903061" y="1628800"/>
                <a:ext cx="6552728" cy="254087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DEAC03-58A6-5F61-B13C-DA158135239F}"/>
                  </a:ext>
                </a:extLst>
              </p:cNvPr>
              <p:cNvSpPr txBox="1"/>
              <p:nvPr/>
            </p:nvSpPr>
            <p:spPr>
              <a:xfrm>
                <a:off x="2088936" y="1656196"/>
                <a:ext cx="2422888" cy="239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문제상황</a:t>
                </a:r>
              </a:p>
            </p:txBody>
          </p:sp>
        </p:grpSp>
        <p:sp>
          <p:nvSpPr>
            <p:cNvPr id="6145" name="직각 삼각형 6144">
              <a:extLst>
                <a:ext uri="{FF2B5EF4-FFF2-40B4-BE49-F238E27FC236}">
                  <a16:creationId xmlns:a16="http://schemas.microsoft.com/office/drawing/2014/main" id="{47F66F80-73CC-DFEC-877E-6DE6E0F4451C}"/>
                </a:ext>
              </a:extLst>
            </p:cNvPr>
            <p:cNvSpPr/>
            <p:nvPr/>
          </p:nvSpPr>
          <p:spPr>
            <a:xfrm>
              <a:off x="479376" y="1412775"/>
              <a:ext cx="3375375" cy="5231237"/>
            </a:xfrm>
            <a:prstGeom prst="rtTriangle">
              <a:avLst/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66161-8394-E4D1-CD68-8E41560E729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트러블 슈팅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BE895-DCE2-BB92-A492-C1FB16DDB568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7D1E5-E512-DE33-E55E-6996CBC40AB7}"/>
              </a:ext>
            </a:extLst>
          </p:cNvPr>
          <p:cNvSpPr txBox="1"/>
          <p:nvPr/>
        </p:nvSpPr>
        <p:spPr>
          <a:xfrm>
            <a:off x="635860" y="2134597"/>
            <a:ext cx="524816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 버튼을 누를 때  물리적인 파일은 저장되나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   database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에 쌓이지 않음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F98CFD-29C7-2DFE-3D41-BF006738954E}"/>
              </a:ext>
            </a:extLst>
          </p:cNvPr>
          <p:cNvGrpSpPr/>
          <p:nvPr/>
        </p:nvGrpSpPr>
        <p:grpSpPr>
          <a:xfrm>
            <a:off x="6390101" y="1412776"/>
            <a:ext cx="5256584" cy="5231236"/>
            <a:chOff x="6390101" y="1412776"/>
            <a:chExt cx="5256584" cy="523123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AC1305-1AC0-9216-94D7-7D2552EE7599}"/>
                </a:ext>
              </a:extLst>
            </p:cNvPr>
            <p:cNvGrpSpPr/>
            <p:nvPr/>
          </p:nvGrpSpPr>
          <p:grpSpPr>
            <a:xfrm>
              <a:off x="6390101" y="1412776"/>
              <a:ext cx="5256584" cy="5231236"/>
              <a:chOff x="6390101" y="1412776"/>
              <a:chExt cx="5256584" cy="52312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96DB806-4417-3756-79E1-E03DE867F3CC}"/>
                  </a:ext>
                </a:extLst>
              </p:cNvPr>
              <p:cNvSpPr/>
              <p:nvPr/>
            </p:nvSpPr>
            <p:spPr>
              <a:xfrm>
                <a:off x="6390101" y="1412776"/>
                <a:ext cx="5256584" cy="523123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9FD9946F-3350-2D61-0AC2-45BD286DC75C}"/>
                  </a:ext>
                </a:extLst>
              </p:cNvPr>
              <p:cNvSpPr/>
              <p:nvPr/>
            </p:nvSpPr>
            <p:spPr>
              <a:xfrm>
                <a:off x="6390101" y="1412776"/>
                <a:ext cx="3234291" cy="5231237"/>
              </a:xfrm>
              <a:prstGeom prst="rtTriangle">
                <a:avLst/>
              </a:prstGeom>
              <a:solidFill>
                <a:schemeClr val="tx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B87D67-5307-15E6-A5C0-F6F2AE0BABA3}"/>
                </a:ext>
              </a:extLst>
            </p:cNvPr>
            <p:cNvSpPr txBox="1"/>
            <p:nvPr/>
          </p:nvSpPr>
          <p:spPr>
            <a:xfrm>
              <a:off x="6496624" y="1465620"/>
              <a:ext cx="18678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원인 및 해결</a:t>
              </a:r>
              <a:endPara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922309-FC9C-B936-1F29-AE766A11DA44}"/>
                </a:ext>
              </a:extLst>
            </p:cNvPr>
            <p:cNvSpPr txBox="1"/>
            <p:nvPr/>
          </p:nvSpPr>
          <p:spPr>
            <a:xfrm>
              <a:off x="6497321" y="2127162"/>
              <a:ext cx="5149364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가입하기 버튼의 </a:t>
              </a:r>
              <a:r>
                <a:rPr lang="en-US" altLang="ko-KR" dirty="0"/>
                <a:t>type</a:t>
              </a:r>
              <a:r>
                <a:rPr lang="ko-KR" altLang="en-US" dirty="0"/>
                <a:t>이 </a:t>
              </a:r>
              <a:r>
                <a:rPr lang="en-US" altLang="ko-KR" dirty="0"/>
                <a:t>submit</a:t>
              </a:r>
              <a:r>
                <a:rPr lang="ko-KR" altLang="en-US" dirty="0"/>
                <a:t>이어서 계속 새로 고침이 이루어지고 있어</a:t>
              </a:r>
              <a:r>
                <a:rPr lang="en-US" altLang="ko-KR" dirty="0"/>
                <a:t> type</a:t>
              </a:r>
              <a:r>
                <a:rPr lang="ko-KR" altLang="en-US" dirty="0"/>
                <a:t>을 </a:t>
              </a:r>
              <a:r>
                <a:rPr lang="en-US" altLang="ko-KR" dirty="0"/>
                <a:t>button</a:t>
              </a:r>
              <a:r>
                <a:rPr lang="ko-KR" altLang="en-US" dirty="0"/>
                <a:t>으로 바꿈</a:t>
              </a:r>
              <a:endParaRPr lang="en-US" altLang="ko-KR" dirty="0"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C56743-4D78-8DDE-2C86-57849A134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t="21561" b="12173"/>
          <a:stretch/>
        </p:blipFill>
        <p:spPr bwMode="auto">
          <a:xfrm>
            <a:off x="521613" y="3677292"/>
            <a:ext cx="5248170" cy="19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1DA2A2-BDAF-7B17-3F7B-CD6954B3B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00" t="33201" r="39950" b="53669"/>
          <a:stretch/>
        </p:blipFill>
        <p:spPr>
          <a:xfrm>
            <a:off x="6496623" y="3941051"/>
            <a:ext cx="4999977" cy="13601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E7A489-35E2-EEB4-08EA-67B082CDA56C}"/>
              </a:ext>
            </a:extLst>
          </p:cNvPr>
          <p:cNvSpPr/>
          <p:nvPr/>
        </p:nvSpPr>
        <p:spPr>
          <a:xfrm>
            <a:off x="10056440" y="4645218"/>
            <a:ext cx="1366136" cy="367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2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8AC1305-1AC0-9216-94D7-7D2552EE7599}"/>
              </a:ext>
            </a:extLst>
          </p:cNvPr>
          <p:cNvGrpSpPr/>
          <p:nvPr/>
        </p:nvGrpSpPr>
        <p:grpSpPr>
          <a:xfrm>
            <a:off x="6390101" y="1412776"/>
            <a:ext cx="5256584" cy="5231236"/>
            <a:chOff x="6390101" y="1412776"/>
            <a:chExt cx="5256584" cy="52312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6DB806-4417-3756-79E1-E03DE867F3CC}"/>
                </a:ext>
              </a:extLst>
            </p:cNvPr>
            <p:cNvSpPr/>
            <p:nvPr/>
          </p:nvSpPr>
          <p:spPr>
            <a:xfrm>
              <a:off x="6390101" y="1412776"/>
              <a:ext cx="5256584" cy="52312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9FD9946F-3350-2D61-0AC2-45BD286DC75C}"/>
                </a:ext>
              </a:extLst>
            </p:cNvPr>
            <p:cNvSpPr/>
            <p:nvPr/>
          </p:nvSpPr>
          <p:spPr>
            <a:xfrm>
              <a:off x="6390101" y="1412776"/>
              <a:ext cx="3234291" cy="5231238"/>
            </a:xfrm>
            <a:prstGeom prst="rtTriangle">
              <a:avLst/>
            </a:prstGeom>
            <a:solidFill>
              <a:schemeClr val="tx2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+mj-ea"/>
                <a:ea typeface="+mj-ea"/>
              </a:endParaRPr>
            </a:p>
          </p:txBody>
        </p:sp>
      </p:grp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43BCF2B5-6123-CA1B-D267-6FB3EF911255}"/>
              </a:ext>
            </a:extLst>
          </p:cNvPr>
          <p:cNvGrpSpPr/>
          <p:nvPr/>
        </p:nvGrpSpPr>
        <p:grpSpPr>
          <a:xfrm>
            <a:off x="479376" y="1412775"/>
            <a:ext cx="5332645" cy="5231239"/>
            <a:chOff x="479376" y="1412775"/>
            <a:chExt cx="5332645" cy="52312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21109C-E2A4-ECBF-0906-7D1276A733B7}"/>
                </a:ext>
              </a:extLst>
            </p:cNvPr>
            <p:cNvGrpSpPr/>
            <p:nvPr/>
          </p:nvGrpSpPr>
          <p:grpSpPr>
            <a:xfrm>
              <a:off x="479376" y="1412776"/>
              <a:ext cx="5332645" cy="5231238"/>
              <a:chOff x="1903061" y="1628800"/>
              <a:chExt cx="6552728" cy="254087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80A1C9-399A-4894-F6FD-81F67CB75833}"/>
                  </a:ext>
                </a:extLst>
              </p:cNvPr>
              <p:cNvSpPr/>
              <p:nvPr/>
            </p:nvSpPr>
            <p:spPr>
              <a:xfrm>
                <a:off x="1903061" y="1628800"/>
                <a:ext cx="6552728" cy="254087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DEAC03-58A6-5F61-B13C-DA158135239F}"/>
                  </a:ext>
                </a:extLst>
              </p:cNvPr>
              <p:cNvSpPr txBox="1"/>
              <p:nvPr/>
            </p:nvSpPr>
            <p:spPr>
              <a:xfrm>
                <a:off x="2088936" y="1656196"/>
                <a:ext cx="2422888" cy="239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문제상황</a:t>
                </a:r>
              </a:p>
            </p:txBody>
          </p:sp>
        </p:grpSp>
        <p:sp>
          <p:nvSpPr>
            <p:cNvPr id="6145" name="직각 삼각형 6144">
              <a:extLst>
                <a:ext uri="{FF2B5EF4-FFF2-40B4-BE49-F238E27FC236}">
                  <a16:creationId xmlns:a16="http://schemas.microsoft.com/office/drawing/2014/main" id="{47F66F80-73CC-DFEC-877E-6DE6E0F4451C}"/>
                </a:ext>
              </a:extLst>
            </p:cNvPr>
            <p:cNvSpPr/>
            <p:nvPr/>
          </p:nvSpPr>
          <p:spPr>
            <a:xfrm>
              <a:off x="479376" y="1412775"/>
              <a:ext cx="3375375" cy="5231237"/>
            </a:xfrm>
            <a:prstGeom prst="rtTriangle">
              <a:avLst/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5B87D67-5307-15E6-A5C0-F6F2AE0BABA3}"/>
              </a:ext>
            </a:extLst>
          </p:cNvPr>
          <p:cNvSpPr txBox="1"/>
          <p:nvPr/>
        </p:nvSpPr>
        <p:spPr>
          <a:xfrm>
            <a:off x="6496624" y="1465620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원인 및 해결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66161-8394-E4D1-CD68-8E41560E729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트러블 슈팅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BE895-DCE2-BB92-A492-C1FB16DDB568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7D1E5-E512-DE33-E55E-6996CBC40AB7}"/>
              </a:ext>
            </a:extLst>
          </p:cNvPr>
          <p:cNvSpPr txBox="1"/>
          <p:nvPr/>
        </p:nvSpPr>
        <p:spPr>
          <a:xfrm>
            <a:off x="635860" y="2134597"/>
            <a:ext cx="502809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ko-KR" altLang="en-US" sz="1800" dirty="0">
                <a:solidFill>
                  <a:schemeClr val="bg1"/>
                </a:solidFill>
                <a:latin typeface="+mj-ea"/>
                <a:ea typeface="+mj-ea"/>
              </a:rPr>
              <a:t>데이터 등록 삭제 시 코드에는 이상이 없으나 정상적으로 작동하지 않다가 간헐적으로 정상 작동하는 모습을 보임</a:t>
            </a:r>
            <a:endParaRPr lang="en-US" altLang="ko-KR" sz="1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BE3080-63C2-DAC5-A935-E5A7B8396166}"/>
              </a:ext>
            </a:extLst>
          </p:cNvPr>
          <p:cNvGrpSpPr/>
          <p:nvPr/>
        </p:nvGrpSpPr>
        <p:grpSpPr>
          <a:xfrm>
            <a:off x="6496624" y="2060848"/>
            <a:ext cx="5150061" cy="2396472"/>
            <a:chOff x="6496624" y="2044908"/>
            <a:chExt cx="5150061" cy="23964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922309-FC9C-B936-1F29-AE766A11DA44}"/>
                </a:ext>
              </a:extLst>
            </p:cNvPr>
            <p:cNvSpPr txBox="1"/>
            <p:nvPr/>
          </p:nvSpPr>
          <p:spPr>
            <a:xfrm>
              <a:off x="6497321" y="2044908"/>
              <a:ext cx="5149364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처리할 시간을 </a:t>
              </a:r>
              <a:r>
                <a:rPr lang="en-US" altLang="ko-KR" dirty="0"/>
                <a:t>100</a:t>
              </a:r>
              <a:r>
                <a:rPr lang="ko-KR" altLang="en-US" dirty="0"/>
                <a:t>으로 세팅하여 데이터가 전송되는 속도가 </a:t>
              </a:r>
              <a:r>
                <a:rPr lang="en-US" altLang="ko-KR" dirty="0"/>
                <a:t>100</a:t>
              </a:r>
              <a:r>
                <a:rPr lang="ko-KR" altLang="en-US" dirty="0"/>
                <a:t>보다 빠를 때에만 정상적으로 작동을 했음</a:t>
              </a:r>
              <a:endParaRPr lang="en-US" altLang="ko-KR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7E5603-7D43-A182-0670-7D84579FF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176" t="30059" r="52206" b="52255"/>
            <a:stretch/>
          </p:blipFill>
          <p:spPr>
            <a:xfrm>
              <a:off x="6496624" y="2981012"/>
              <a:ext cx="3026352" cy="1460368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950FCA-2D01-C848-6089-8281BBEE4A42}"/>
              </a:ext>
            </a:extLst>
          </p:cNvPr>
          <p:cNvGrpSpPr/>
          <p:nvPr/>
        </p:nvGrpSpPr>
        <p:grpSpPr>
          <a:xfrm>
            <a:off x="6816080" y="4030412"/>
            <a:ext cx="4733496" cy="1918868"/>
            <a:chOff x="6816080" y="4606476"/>
            <a:chExt cx="4733496" cy="191886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FB17B0A-40CC-5872-CA73-0B4CAA8D8AFB}"/>
                </a:ext>
              </a:extLst>
            </p:cNvPr>
            <p:cNvGrpSpPr/>
            <p:nvPr/>
          </p:nvGrpSpPr>
          <p:grpSpPr>
            <a:xfrm>
              <a:off x="6816080" y="4606476"/>
              <a:ext cx="4733496" cy="1918868"/>
              <a:chOff x="6816080" y="4606476"/>
              <a:chExt cx="4733496" cy="191886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9A36798-C328-6CE2-AA45-25C955D491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837" t="30178" r="52505" b="52102"/>
              <a:stretch/>
            </p:blipFill>
            <p:spPr>
              <a:xfrm>
                <a:off x="7968207" y="4797152"/>
                <a:ext cx="3581369" cy="1728192"/>
              </a:xfrm>
              <a:prstGeom prst="rect">
                <a:avLst/>
              </a:prstGeom>
              <a:effectLst>
                <a:softEdge rad="31750"/>
              </a:effectLst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56BE68B-EA55-B325-116C-8A966BD13F80}"/>
                  </a:ext>
                </a:extLst>
              </p:cNvPr>
              <p:cNvSpPr/>
              <p:nvPr/>
            </p:nvSpPr>
            <p:spPr>
              <a:xfrm>
                <a:off x="6816080" y="4606476"/>
                <a:ext cx="502039" cy="26268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6E8C235-D056-982C-DC56-1AE246FD1C80}"/>
                  </a:ext>
                </a:extLst>
              </p:cNvPr>
              <p:cNvSpPr/>
              <p:nvPr/>
            </p:nvSpPr>
            <p:spPr>
              <a:xfrm>
                <a:off x="8400256" y="6021288"/>
                <a:ext cx="621540" cy="36004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8D99013-1B09-FC0A-F713-3C862D34860D}"/>
                </a:ext>
              </a:extLst>
            </p:cNvPr>
            <p:cNvCxnSpPr/>
            <p:nvPr/>
          </p:nvCxnSpPr>
          <p:spPr>
            <a:xfrm>
              <a:off x="7464152" y="4915820"/>
              <a:ext cx="792088" cy="96145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60451D8-C7B4-FF2C-D724-425F073AAA1A}"/>
              </a:ext>
            </a:extLst>
          </p:cNvPr>
          <p:cNvSpPr txBox="1"/>
          <p:nvPr/>
        </p:nvSpPr>
        <p:spPr>
          <a:xfrm>
            <a:off x="6527704" y="6088650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</a:rPr>
              <a:t>setTimeout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설정 값을 </a:t>
            </a:r>
            <a:r>
              <a:rPr lang="en-US" altLang="ko-KR" dirty="0">
                <a:solidFill>
                  <a:schemeClr val="tx1"/>
                </a:solidFill>
              </a:rPr>
              <a:t>1000</a:t>
            </a:r>
            <a:r>
              <a:rPr lang="ko-KR" altLang="en-US" dirty="0">
                <a:solidFill>
                  <a:schemeClr val="tx1"/>
                </a:solidFill>
              </a:rPr>
              <a:t>으로 수정함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20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1344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05A5A-9369-8150-E86C-496401E41DE4}"/>
              </a:ext>
            </a:extLst>
          </p:cNvPr>
          <p:cNvSpPr txBox="1"/>
          <p:nvPr/>
        </p:nvSpPr>
        <p:spPr>
          <a:xfrm>
            <a:off x="662071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Project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4A5F5E-0B43-5500-1229-88BD8CB5C5B3}"/>
              </a:ext>
            </a:extLst>
          </p:cNvPr>
          <p:cNvGrpSpPr/>
          <p:nvPr/>
        </p:nvGrpSpPr>
        <p:grpSpPr>
          <a:xfrm>
            <a:off x="3805549" y="4077072"/>
            <a:ext cx="1790423" cy="1790424"/>
            <a:chOff x="6526290" y="2889775"/>
            <a:chExt cx="1610083" cy="161008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07CDC49-B3C7-6903-0EF8-D43A73041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90" y="2889775"/>
              <a:ext cx="1610083" cy="1610083"/>
            </a:xfrm>
            <a:prstGeom prst="rect">
              <a:avLst/>
            </a:prstGeom>
          </p:spPr>
        </p:pic>
        <p:sp>
          <p:nvSpPr>
            <p:cNvPr id="26" name="Google Shape;991;p38">
              <a:extLst>
                <a:ext uri="{FF2B5EF4-FFF2-40B4-BE49-F238E27FC236}">
                  <a16:creationId xmlns:a16="http://schemas.microsoft.com/office/drawing/2014/main" id="{9713BD20-28C7-6378-361F-5D74DEAE3287}"/>
                </a:ext>
              </a:extLst>
            </p:cNvPr>
            <p:cNvSpPr/>
            <p:nvPr/>
          </p:nvSpPr>
          <p:spPr>
            <a:xfrm>
              <a:off x="7431785" y="3547846"/>
              <a:ext cx="315926" cy="315946"/>
            </a:xfrm>
            <a:custGeom>
              <a:avLst/>
              <a:gdLst/>
              <a:ahLst/>
              <a:cxnLst/>
              <a:rect l="l" t="t" r="r" b="b"/>
              <a:pathLst>
                <a:path w="16266" h="16267" extrusionOk="0">
                  <a:moveTo>
                    <a:pt x="11503" y="5349"/>
                  </a:moveTo>
                  <a:lnTo>
                    <a:pt x="11650" y="5398"/>
                  </a:lnTo>
                  <a:lnTo>
                    <a:pt x="11796" y="5447"/>
                  </a:lnTo>
                  <a:lnTo>
                    <a:pt x="11919" y="5545"/>
                  </a:lnTo>
                  <a:lnTo>
                    <a:pt x="12065" y="5691"/>
                  </a:lnTo>
                  <a:lnTo>
                    <a:pt x="12163" y="5838"/>
                  </a:lnTo>
                  <a:lnTo>
                    <a:pt x="12212" y="6033"/>
                  </a:lnTo>
                  <a:lnTo>
                    <a:pt x="12236" y="6229"/>
                  </a:lnTo>
                  <a:lnTo>
                    <a:pt x="12236" y="6375"/>
                  </a:lnTo>
                  <a:lnTo>
                    <a:pt x="12187" y="6522"/>
                  </a:lnTo>
                  <a:lnTo>
                    <a:pt x="12138" y="6644"/>
                  </a:lnTo>
                  <a:lnTo>
                    <a:pt x="12041" y="6766"/>
                  </a:lnTo>
                  <a:lnTo>
                    <a:pt x="7938" y="10893"/>
                  </a:lnTo>
                  <a:lnTo>
                    <a:pt x="7816" y="11015"/>
                  </a:lnTo>
                  <a:lnTo>
                    <a:pt x="7645" y="11113"/>
                  </a:lnTo>
                  <a:lnTo>
                    <a:pt x="7474" y="11186"/>
                  </a:lnTo>
                  <a:lnTo>
                    <a:pt x="7303" y="11211"/>
                  </a:lnTo>
                  <a:lnTo>
                    <a:pt x="7083" y="11211"/>
                  </a:lnTo>
                  <a:lnTo>
                    <a:pt x="6912" y="11162"/>
                  </a:lnTo>
                  <a:lnTo>
                    <a:pt x="6765" y="11064"/>
                  </a:lnTo>
                  <a:lnTo>
                    <a:pt x="6619" y="10967"/>
                  </a:lnTo>
                  <a:lnTo>
                    <a:pt x="4567" y="8915"/>
                  </a:lnTo>
                  <a:lnTo>
                    <a:pt x="4470" y="8769"/>
                  </a:lnTo>
                  <a:lnTo>
                    <a:pt x="4372" y="8622"/>
                  </a:lnTo>
                  <a:lnTo>
                    <a:pt x="4323" y="8451"/>
                  </a:lnTo>
                  <a:lnTo>
                    <a:pt x="4323" y="8280"/>
                  </a:lnTo>
                  <a:lnTo>
                    <a:pt x="4323" y="8109"/>
                  </a:lnTo>
                  <a:lnTo>
                    <a:pt x="4372" y="7938"/>
                  </a:lnTo>
                  <a:lnTo>
                    <a:pt x="4470" y="7792"/>
                  </a:lnTo>
                  <a:lnTo>
                    <a:pt x="4567" y="7670"/>
                  </a:lnTo>
                  <a:lnTo>
                    <a:pt x="4714" y="7547"/>
                  </a:lnTo>
                  <a:lnTo>
                    <a:pt x="4860" y="7474"/>
                  </a:lnTo>
                  <a:lnTo>
                    <a:pt x="5031" y="7425"/>
                  </a:lnTo>
                  <a:lnTo>
                    <a:pt x="5202" y="7401"/>
                  </a:lnTo>
                  <a:lnTo>
                    <a:pt x="5373" y="7425"/>
                  </a:lnTo>
                  <a:lnTo>
                    <a:pt x="5520" y="7474"/>
                  </a:lnTo>
                  <a:lnTo>
                    <a:pt x="5691" y="7547"/>
                  </a:lnTo>
                  <a:lnTo>
                    <a:pt x="5813" y="7670"/>
                  </a:lnTo>
                  <a:lnTo>
                    <a:pt x="7181" y="9013"/>
                  </a:lnTo>
                  <a:lnTo>
                    <a:pt x="10673" y="5667"/>
                  </a:lnTo>
                  <a:lnTo>
                    <a:pt x="10820" y="5520"/>
                  </a:lnTo>
                  <a:lnTo>
                    <a:pt x="10991" y="5423"/>
                  </a:lnTo>
                  <a:lnTo>
                    <a:pt x="11161" y="5374"/>
                  </a:lnTo>
                  <a:lnTo>
                    <a:pt x="11357" y="5349"/>
                  </a:lnTo>
                  <a:close/>
                  <a:moveTo>
                    <a:pt x="7718" y="1"/>
                  </a:moveTo>
                  <a:lnTo>
                    <a:pt x="7303" y="50"/>
                  </a:lnTo>
                  <a:lnTo>
                    <a:pt x="6887" y="98"/>
                  </a:lnTo>
                  <a:lnTo>
                    <a:pt x="6497" y="172"/>
                  </a:lnTo>
                  <a:lnTo>
                    <a:pt x="6106" y="245"/>
                  </a:lnTo>
                  <a:lnTo>
                    <a:pt x="5715" y="367"/>
                  </a:lnTo>
                  <a:lnTo>
                    <a:pt x="5349" y="489"/>
                  </a:lnTo>
                  <a:lnTo>
                    <a:pt x="4958" y="636"/>
                  </a:lnTo>
                  <a:lnTo>
                    <a:pt x="4616" y="807"/>
                  </a:lnTo>
                  <a:lnTo>
                    <a:pt x="4250" y="978"/>
                  </a:lnTo>
                  <a:lnTo>
                    <a:pt x="3908" y="1173"/>
                  </a:lnTo>
                  <a:lnTo>
                    <a:pt x="3590" y="1393"/>
                  </a:lnTo>
                  <a:lnTo>
                    <a:pt x="3273" y="1613"/>
                  </a:lnTo>
                  <a:lnTo>
                    <a:pt x="2955" y="1857"/>
                  </a:lnTo>
                  <a:lnTo>
                    <a:pt x="2662" y="2125"/>
                  </a:lnTo>
                  <a:lnTo>
                    <a:pt x="2394" y="2394"/>
                  </a:lnTo>
                  <a:lnTo>
                    <a:pt x="2125" y="2663"/>
                  </a:lnTo>
                  <a:lnTo>
                    <a:pt x="1856" y="2956"/>
                  </a:lnTo>
                  <a:lnTo>
                    <a:pt x="1612" y="3273"/>
                  </a:lnTo>
                  <a:lnTo>
                    <a:pt x="1392" y="3591"/>
                  </a:lnTo>
                  <a:lnTo>
                    <a:pt x="1172" y="3908"/>
                  </a:lnTo>
                  <a:lnTo>
                    <a:pt x="977" y="4250"/>
                  </a:lnTo>
                  <a:lnTo>
                    <a:pt x="806" y="4617"/>
                  </a:lnTo>
                  <a:lnTo>
                    <a:pt x="635" y="4959"/>
                  </a:lnTo>
                  <a:lnTo>
                    <a:pt x="489" y="5349"/>
                  </a:lnTo>
                  <a:lnTo>
                    <a:pt x="366" y="5716"/>
                  </a:lnTo>
                  <a:lnTo>
                    <a:pt x="244" y="6106"/>
                  </a:lnTo>
                  <a:lnTo>
                    <a:pt x="171" y="6497"/>
                  </a:lnTo>
                  <a:lnTo>
                    <a:pt x="98" y="6888"/>
                  </a:lnTo>
                  <a:lnTo>
                    <a:pt x="49" y="7303"/>
                  </a:lnTo>
                  <a:lnTo>
                    <a:pt x="0" y="7718"/>
                  </a:lnTo>
                  <a:lnTo>
                    <a:pt x="0" y="8134"/>
                  </a:lnTo>
                  <a:lnTo>
                    <a:pt x="0" y="8549"/>
                  </a:lnTo>
                  <a:lnTo>
                    <a:pt x="49" y="8964"/>
                  </a:lnTo>
                  <a:lnTo>
                    <a:pt x="98" y="9379"/>
                  </a:lnTo>
                  <a:lnTo>
                    <a:pt x="171" y="9770"/>
                  </a:lnTo>
                  <a:lnTo>
                    <a:pt x="244" y="10161"/>
                  </a:lnTo>
                  <a:lnTo>
                    <a:pt x="366" y="10551"/>
                  </a:lnTo>
                  <a:lnTo>
                    <a:pt x="489" y="10918"/>
                  </a:lnTo>
                  <a:lnTo>
                    <a:pt x="635" y="11309"/>
                  </a:lnTo>
                  <a:lnTo>
                    <a:pt x="806" y="11650"/>
                  </a:lnTo>
                  <a:lnTo>
                    <a:pt x="977" y="12017"/>
                  </a:lnTo>
                  <a:lnTo>
                    <a:pt x="1172" y="12359"/>
                  </a:lnTo>
                  <a:lnTo>
                    <a:pt x="1392" y="12676"/>
                  </a:lnTo>
                  <a:lnTo>
                    <a:pt x="1612" y="12994"/>
                  </a:lnTo>
                  <a:lnTo>
                    <a:pt x="1856" y="13311"/>
                  </a:lnTo>
                  <a:lnTo>
                    <a:pt x="2125" y="13604"/>
                  </a:lnTo>
                  <a:lnTo>
                    <a:pt x="2394" y="13873"/>
                  </a:lnTo>
                  <a:lnTo>
                    <a:pt x="2662" y="14142"/>
                  </a:lnTo>
                  <a:lnTo>
                    <a:pt x="2955" y="14410"/>
                  </a:lnTo>
                  <a:lnTo>
                    <a:pt x="3273" y="14655"/>
                  </a:lnTo>
                  <a:lnTo>
                    <a:pt x="3590" y="14874"/>
                  </a:lnTo>
                  <a:lnTo>
                    <a:pt x="3908" y="15094"/>
                  </a:lnTo>
                  <a:lnTo>
                    <a:pt x="4250" y="15290"/>
                  </a:lnTo>
                  <a:lnTo>
                    <a:pt x="4616" y="15460"/>
                  </a:lnTo>
                  <a:lnTo>
                    <a:pt x="4958" y="15631"/>
                  </a:lnTo>
                  <a:lnTo>
                    <a:pt x="5349" y="15778"/>
                  </a:lnTo>
                  <a:lnTo>
                    <a:pt x="5715" y="15900"/>
                  </a:lnTo>
                  <a:lnTo>
                    <a:pt x="6106" y="16022"/>
                  </a:lnTo>
                  <a:lnTo>
                    <a:pt x="6497" y="16095"/>
                  </a:lnTo>
                  <a:lnTo>
                    <a:pt x="6887" y="16169"/>
                  </a:lnTo>
                  <a:lnTo>
                    <a:pt x="7303" y="16218"/>
                  </a:lnTo>
                  <a:lnTo>
                    <a:pt x="7718" y="16266"/>
                  </a:lnTo>
                  <a:lnTo>
                    <a:pt x="8548" y="16266"/>
                  </a:lnTo>
                  <a:lnTo>
                    <a:pt x="8963" y="16218"/>
                  </a:lnTo>
                  <a:lnTo>
                    <a:pt x="9379" y="16169"/>
                  </a:lnTo>
                  <a:lnTo>
                    <a:pt x="9769" y="16095"/>
                  </a:lnTo>
                  <a:lnTo>
                    <a:pt x="10160" y="16022"/>
                  </a:lnTo>
                  <a:lnTo>
                    <a:pt x="10551" y="15900"/>
                  </a:lnTo>
                  <a:lnTo>
                    <a:pt x="10942" y="15778"/>
                  </a:lnTo>
                  <a:lnTo>
                    <a:pt x="11308" y="15631"/>
                  </a:lnTo>
                  <a:lnTo>
                    <a:pt x="11650" y="15460"/>
                  </a:lnTo>
                  <a:lnTo>
                    <a:pt x="12016" y="15290"/>
                  </a:lnTo>
                  <a:lnTo>
                    <a:pt x="12358" y="15094"/>
                  </a:lnTo>
                  <a:lnTo>
                    <a:pt x="12676" y="14874"/>
                  </a:lnTo>
                  <a:lnTo>
                    <a:pt x="12993" y="14655"/>
                  </a:lnTo>
                  <a:lnTo>
                    <a:pt x="13311" y="14410"/>
                  </a:lnTo>
                  <a:lnTo>
                    <a:pt x="13604" y="14142"/>
                  </a:lnTo>
                  <a:lnTo>
                    <a:pt x="13872" y="13873"/>
                  </a:lnTo>
                  <a:lnTo>
                    <a:pt x="14166" y="13604"/>
                  </a:lnTo>
                  <a:lnTo>
                    <a:pt x="14410" y="13311"/>
                  </a:lnTo>
                  <a:lnTo>
                    <a:pt x="14654" y="12994"/>
                  </a:lnTo>
                  <a:lnTo>
                    <a:pt x="14874" y="12676"/>
                  </a:lnTo>
                  <a:lnTo>
                    <a:pt x="15094" y="12359"/>
                  </a:lnTo>
                  <a:lnTo>
                    <a:pt x="15289" y="12017"/>
                  </a:lnTo>
                  <a:lnTo>
                    <a:pt x="15460" y="11650"/>
                  </a:lnTo>
                  <a:lnTo>
                    <a:pt x="15631" y="11309"/>
                  </a:lnTo>
                  <a:lnTo>
                    <a:pt x="15777" y="10918"/>
                  </a:lnTo>
                  <a:lnTo>
                    <a:pt x="15900" y="10551"/>
                  </a:lnTo>
                  <a:lnTo>
                    <a:pt x="16022" y="10161"/>
                  </a:lnTo>
                  <a:lnTo>
                    <a:pt x="16095" y="9770"/>
                  </a:lnTo>
                  <a:lnTo>
                    <a:pt x="16168" y="9379"/>
                  </a:lnTo>
                  <a:lnTo>
                    <a:pt x="16217" y="8964"/>
                  </a:lnTo>
                  <a:lnTo>
                    <a:pt x="16266" y="8549"/>
                  </a:lnTo>
                  <a:lnTo>
                    <a:pt x="16266" y="8134"/>
                  </a:lnTo>
                  <a:lnTo>
                    <a:pt x="16266" y="7718"/>
                  </a:lnTo>
                  <a:lnTo>
                    <a:pt x="16217" y="7303"/>
                  </a:lnTo>
                  <a:lnTo>
                    <a:pt x="16168" y="6888"/>
                  </a:lnTo>
                  <a:lnTo>
                    <a:pt x="16095" y="6497"/>
                  </a:lnTo>
                  <a:lnTo>
                    <a:pt x="16022" y="6106"/>
                  </a:lnTo>
                  <a:lnTo>
                    <a:pt x="15900" y="5716"/>
                  </a:lnTo>
                  <a:lnTo>
                    <a:pt x="15777" y="5349"/>
                  </a:lnTo>
                  <a:lnTo>
                    <a:pt x="15631" y="4959"/>
                  </a:lnTo>
                  <a:lnTo>
                    <a:pt x="15460" y="4617"/>
                  </a:lnTo>
                  <a:lnTo>
                    <a:pt x="15289" y="4250"/>
                  </a:lnTo>
                  <a:lnTo>
                    <a:pt x="15094" y="3908"/>
                  </a:lnTo>
                  <a:lnTo>
                    <a:pt x="14874" y="3591"/>
                  </a:lnTo>
                  <a:lnTo>
                    <a:pt x="14654" y="3273"/>
                  </a:lnTo>
                  <a:lnTo>
                    <a:pt x="14410" y="2956"/>
                  </a:lnTo>
                  <a:lnTo>
                    <a:pt x="14166" y="2663"/>
                  </a:lnTo>
                  <a:lnTo>
                    <a:pt x="13872" y="2394"/>
                  </a:lnTo>
                  <a:lnTo>
                    <a:pt x="13604" y="2125"/>
                  </a:lnTo>
                  <a:lnTo>
                    <a:pt x="13311" y="1857"/>
                  </a:lnTo>
                  <a:lnTo>
                    <a:pt x="12993" y="1613"/>
                  </a:lnTo>
                  <a:lnTo>
                    <a:pt x="12676" y="1393"/>
                  </a:lnTo>
                  <a:lnTo>
                    <a:pt x="12358" y="1173"/>
                  </a:lnTo>
                  <a:lnTo>
                    <a:pt x="12016" y="978"/>
                  </a:lnTo>
                  <a:lnTo>
                    <a:pt x="11650" y="807"/>
                  </a:lnTo>
                  <a:lnTo>
                    <a:pt x="11308" y="636"/>
                  </a:lnTo>
                  <a:lnTo>
                    <a:pt x="10942" y="489"/>
                  </a:lnTo>
                  <a:lnTo>
                    <a:pt x="10551" y="367"/>
                  </a:lnTo>
                  <a:lnTo>
                    <a:pt x="10160" y="245"/>
                  </a:lnTo>
                  <a:lnTo>
                    <a:pt x="9769" y="172"/>
                  </a:lnTo>
                  <a:lnTo>
                    <a:pt x="9379" y="98"/>
                  </a:lnTo>
                  <a:lnTo>
                    <a:pt x="8963" y="50"/>
                  </a:lnTo>
                  <a:lnTo>
                    <a:pt x="8548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모서리가 둥근 직사각형 22">
              <a:extLst>
                <a:ext uri="{FF2B5EF4-FFF2-40B4-BE49-F238E27FC236}">
                  <a16:creationId xmlns:a16="http://schemas.microsoft.com/office/drawing/2014/main" id="{F698C2C9-075F-BAD0-7D5B-08AA6F12FBE2}"/>
                </a:ext>
              </a:extLst>
            </p:cNvPr>
            <p:cNvSpPr/>
            <p:nvPr/>
          </p:nvSpPr>
          <p:spPr>
            <a:xfrm>
              <a:off x="6799340" y="3180521"/>
              <a:ext cx="1063981" cy="28807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65000"/>
                    </a:schemeClr>
                  </a:solidFill>
                  <a:latin typeface="Franklin Gothic Medium Cond" panose="020B0606030402020204" pitchFamily="34" charset="0"/>
                  <a:ea typeface="+mj-ea"/>
                </a:rPr>
                <a:t>DaGYM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8A4BA7-A91E-A785-0F96-9345FAF88D11}"/>
              </a:ext>
            </a:extLst>
          </p:cNvPr>
          <p:cNvSpPr txBox="1"/>
          <p:nvPr/>
        </p:nvSpPr>
        <p:spPr>
          <a:xfrm>
            <a:off x="24680" y="1700808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" panose="020B0604020204020204" pitchFamily="34" charset="0"/>
                <a:ea typeface="충북대70주년체 Regular" panose="020B0000000000000000" pitchFamily="50" charset="-127"/>
              </a:rPr>
              <a:t>다짐 피트니스            </a:t>
            </a:r>
            <a:r>
              <a:rPr lang="en-US" altLang="ko-KR" sz="6600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" panose="020B0604020204020204" pitchFamily="34" charset="0"/>
                <a:ea typeface="충북대70주년체 Regular" panose="020B0000000000000000" pitchFamily="50" charset="-127"/>
              </a:rPr>
              <a:t>DaGYM</a:t>
            </a:r>
            <a:endParaRPr lang="ko-KR" altLang="en-US" sz="6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" panose="020B0604020204020204" pitchFamily="34" charset="0"/>
              <a:ea typeface="충북대70주년체 Regular" panose="020B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DD6DE-6906-4739-AE60-DB78375D0222}"/>
              </a:ext>
            </a:extLst>
          </p:cNvPr>
          <p:cNvSpPr txBox="1"/>
          <p:nvPr/>
        </p:nvSpPr>
        <p:spPr>
          <a:xfrm>
            <a:off x="3258358" y="2843644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b="0" i="0" dirty="0">
                <a:effectLst/>
                <a:latin typeface="Nanum Gothic"/>
              </a:rPr>
              <a:t>건강을 함께 만들고 성공을 다짐할 수 있는 피트니스 센터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en-US" altLang="ko-KR" b="0" i="0" dirty="0">
              <a:effectLst/>
              <a:latin typeface="Nanum Gothic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9F8646-4D14-368A-9B8C-273FCF40AC95}"/>
              </a:ext>
            </a:extLst>
          </p:cNvPr>
          <p:cNvGrpSpPr/>
          <p:nvPr/>
        </p:nvGrpSpPr>
        <p:grpSpPr>
          <a:xfrm>
            <a:off x="1107263" y="4089307"/>
            <a:ext cx="1790423" cy="1790424"/>
            <a:chOff x="721285" y="3945291"/>
            <a:chExt cx="1790423" cy="17904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109942C-2F99-50A8-F61B-B1FA972DABF8}"/>
                </a:ext>
              </a:extLst>
            </p:cNvPr>
            <p:cNvSpPr/>
            <p:nvPr/>
          </p:nvSpPr>
          <p:spPr>
            <a:xfrm>
              <a:off x="721285" y="3945291"/>
              <a:ext cx="1790423" cy="17904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1A33ED5E-6694-2C89-6BA0-176264EE2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300" y="4143212"/>
              <a:ext cx="1237975" cy="123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C871E8F-934F-0DB1-AEB6-FCD9E329E49C}"/>
              </a:ext>
            </a:extLst>
          </p:cNvPr>
          <p:cNvGrpSpPr/>
          <p:nvPr/>
        </p:nvGrpSpPr>
        <p:grpSpPr>
          <a:xfrm>
            <a:off x="6503835" y="4089307"/>
            <a:ext cx="1790423" cy="1790424"/>
            <a:chOff x="6459615" y="4337333"/>
            <a:chExt cx="1790423" cy="17904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BF6DB2C-65A2-BEAC-6367-6B72A18E271E}"/>
                </a:ext>
              </a:extLst>
            </p:cNvPr>
            <p:cNvSpPr/>
            <p:nvPr/>
          </p:nvSpPr>
          <p:spPr>
            <a:xfrm>
              <a:off x="6459615" y="4337333"/>
              <a:ext cx="1790423" cy="1790424"/>
            </a:xfrm>
            <a:prstGeom prst="ellipse">
              <a:avLst/>
            </a:prstGeom>
            <a:solidFill>
              <a:srgbClr val="CAF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72" name="Picture 8">
              <a:extLst>
                <a:ext uri="{FF2B5EF4-FFF2-40B4-BE49-F238E27FC236}">
                  <a16:creationId xmlns:a16="http://schemas.microsoft.com/office/drawing/2014/main" id="{F8BC40B0-1300-5DA3-E4B2-8FB68D1EA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822" y="4557289"/>
              <a:ext cx="1366007" cy="1366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CB31CB8-6ED5-864B-7820-1AE50A2B14AF}"/>
              </a:ext>
            </a:extLst>
          </p:cNvPr>
          <p:cNvGrpSpPr/>
          <p:nvPr/>
        </p:nvGrpSpPr>
        <p:grpSpPr>
          <a:xfrm>
            <a:off x="9202121" y="4089307"/>
            <a:ext cx="1790423" cy="1790424"/>
            <a:chOff x="8942723" y="4450786"/>
            <a:chExt cx="1790423" cy="17904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F578C38-4528-5BA4-D07A-FBE27D399B1B}"/>
                </a:ext>
              </a:extLst>
            </p:cNvPr>
            <p:cNvSpPr/>
            <p:nvPr/>
          </p:nvSpPr>
          <p:spPr>
            <a:xfrm>
              <a:off x="8942723" y="4450786"/>
              <a:ext cx="1790423" cy="1790424"/>
            </a:xfrm>
            <a:prstGeom prst="ellipse">
              <a:avLst/>
            </a:prstGeom>
            <a:solidFill>
              <a:srgbClr val="F2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76" name="Picture 12">
              <a:extLst>
                <a:ext uri="{FF2B5EF4-FFF2-40B4-BE49-F238E27FC236}">
                  <a16:creationId xmlns:a16="http://schemas.microsoft.com/office/drawing/2014/main" id="{F4374236-8BB1-6892-9314-5B67CEA4F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1459" y="4557289"/>
              <a:ext cx="1552948" cy="1552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41F929-FEC5-5F35-F814-FF6B0FAF0A39}"/>
              </a:ext>
            </a:extLst>
          </p:cNvPr>
          <p:cNvSpPr/>
          <p:nvPr/>
        </p:nvSpPr>
        <p:spPr>
          <a:xfrm>
            <a:off x="0" y="6547656"/>
            <a:ext cx="12192000" cy="310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741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8"/>
    </mc:Choice>
    <mc:Fallback xmlns="">
      <p:transition spd="slow" advTm="17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E180D4A7-C9FB-4DFB-919C-405C955672EB}">
      <p14:showEvtLst xmlns:p14="http://schemas.microsoft.com/office/powerpoint/2010/main">
        <p14:playEvt time="1586" objId="3"/>
        <p14:triggerEvt type="onClick" time="1586" objId="3"/>
        <p14:stopEvt time="11614" objId="3"/>
        <p14:playEvt time="13744" objId="3"/>
        <p14:triggerEvt type="onClick" time="13744" objId="3"/>
        <p14:stopEvt time="17250" objId="3"/>
        <p14:playEvt time="17251" objId="3"/>
        <p14:stopEvt time="17448" objId="3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43BCF2B5-6123-CA1B-D267-6FB3EF911255}"/>
              </a:ext>
            </a:extLst>
          </p:cNvPr>
          <p:cNvGrpSpPr/>
          <p:nvPr/>
        </p:nvGrpSpPr>
        <p:grpSpPr>
          <a:xfrm>
            <a:off x="479376" y="1412775"/>
            <a:ext cx="5332645" cy="5231239"/>
            <a:chOff x="479376" y="1412775"/>
            <a:chExt cx="5332645" cy="52312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21109C-E2A4-ECBF-0906-7D1276A733B7}"/>
                </a:ext>
              </a:extLst>
            </p:cNvPr>
            <p:cNvGrpSpPr/>
            <p:nvPr/>
          </p:nvGrpSpPr>
          <p:grpSpPr>
            <a:xfrm>
              <a:off x="479376" y="1412776"/>
              <a:ext cx="5332645" cy="5231238"/>
              <a:chOff x="1903061" y="1628800"/>
              <a:chExt cx="6552728" cy="254087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80A1C9-399A-4894-F6FD-81F67CB75833}"/>
                  </a:ext>
                </a:extLst>
              </p:cNvPr>
              <p:cNvSpPr/>
              <p:nvPr/>
            </p:nvSpPr>
            <p:spPr>
              <a:xfrm>
                <a:off x="1903061" y="1628800"/>
                <a:ext cx="6552728" cy="254087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DEAC03-58A6-5F61-B13C-DA158135239F}"/>
                  </a:ext>
                </a:extLst>
              </p:cNvPr>
              <p:cNvSpPr txBox="1"/>
              <p:nvPr/>
            </p:nvSpPr>
            <p:spPr>
              <a:xfrm>
                <a:off x="2088936" y="1656196"/>
                <a:ext cx="2422888" cy="239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문제상황</a:t>
                </a:r>
              </a:p>
            </p:txBody>
          </p:sp>
        </p:grpSp>
        <p:sp>
          <p:nvSpPr>
            <p:cNvPr id="6145" name="직각 삼각형 6144">
              <a:extLst>
                <a:ext uri="{FF2B5EF4-FFF2-40B4-BE49-F238E27FC236}">
                  <a16:creationId xmlns:a16="http://schemas.microsoft.com/office/drawing/2014/main" id="{47F66F80-73CC-DFEC-877E-6DE6E0F4451C}"/>
                </a:ext>
              </a:extLst>
            </p:cNvPr>
            <p:cNvSpPr/>
            <p:nvPr/>
          </p:nvSpPr>
          <p:spPr>
            <a:xfrm>
              <a:off x="479376" y="1412775"/>
              <a:ext cx="3375375" cy="5231237"/>
            </a:xfrm>
            <a:prstGeom prst="rtTriangle">
              <a:avLst/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66161-8394-E4D1-CD68-8E41560E729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트러블 슈팅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BE895-DCE2-BB92-A492-C1FB16DDB568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7D1E5-E512-DE33-E55E-6996CBC40AB7}"/>
              </a:ext>
            </a:extLst>
          </p:cNvPr>
          <p:cNvSpPr txBox="1"/>
          <p:nvPr/>
        </p:nvSpPr>
        <p:spPr>
          <a:xfrm>
            <a:off x="635860" y="2110611"/>
            <a:ext cx="5248169" cy="45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지점 검색을 위해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엔터를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누르면 검색 후 새로 고침이 됨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82AD704-A2B0-7320-83E2-B4C9E3F80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2" t="9300" r="15453"/>
          <a:stretch/>
        </p:blipFill>
        <p:spPr bwMode="auto">
          <a:xfrm>
            <a:off x="911424" y="2855578"/>
            <a:ext cx="4540366" cy="35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156E34-5ECA-3F0F-DF3C-C59EE642C138}"/>
              </a:ext>
            </a:extLst>
          </p:cNvPr>
          <p:cNvGrpSpPr/>
          <p:nvPr/>
        </p:nvGrpSpPr>
        <p:grpSpPr>
          <a:xfrm>
            <a:off x="6390101" y="1412776"/>
            <a:ext cx="5256584" cy="5231236"/>
            <a:chOff x="6390101" y="1412776"/>
            <a:chExt cx="5256584" cy="523123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AC1305-1AC0-9216-94D7-7D2552EE7599}"/>
                </a:ext>
              </a:extLst>
            </p:cNvPr>
            <p:cNvGrpSpPr/>
            <p:nvPr/>
          </p:nvGrpSpPr>
          <p:grpSpPr>
            <a:xfrm>
              <a:off x="6390101" y="1412776"/>
              <a:ext cx="5256584" cy="5231236"/>
              <a:chOff x="6390101" y="1412776"/>
              <a:chExt cx="5256584" cy="52312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96DB806-4417-3756-79E1-E03DE867F3CC}"/>
                  </a:ext>
                </a:extLst>
              </p:cNvPr>
              <p:cNvSpPr/>
              <p:nvPr/>
            </p:nvSpPr>
            <p:spPr>
              <a:xfrm>
                <a:off x="6390101" y="1412776"/>
                <a:ext cx="5256584" cy="523123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9FD9946F-3350-2D61-0AC2-45BD286DC75C}"/>
                  </a:ext>
                </a:extLst>
              </p:cNvPr>
              <p:cNvSpPr/>
              <p:nvPr/>
            </p:nvSpPr>
            <p:spPr>
              <a:xfrm>
                <a:off x="6390101" y="1412776"/>
                <a:ext cx="3234291" cy="5231237"/>
              </a:xfrm>
              <a:prstGeom prst="rtTriangle">
                <a:avLst/>
              </a:prstGeom>
              <a:solidFill>
                <a:schemeClr val="tx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B87D67-5307-15E6-A5C0-F6F2AE0BABA3}"/>
                </a:ext>
              </a:extLst>
            </p:cNvPr>
            <p:cNvSpPr txBox="1"/>
            <p:nvPr/>
          </p:nvSpPr>
          <p:spPr>
            <a:xfrm>
              <a:off x="6496624" y="1465620"/>
              <a:ext cx="18678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원인 및 해결</a:t>
              </a:r>
              <a:endPara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922309-FC9C-B936-1F29-AE766A11DA44}"/>
                </a:ext>
              </a:extLst>
            </p:cNvPr>
            <p:cNvSpPr txBox="1"/>
            <p:nvPr/>
          </p:nvSpPr>
          <p:spPr>
            <a:xfrm>
              <a:off x="6497321" y="2095688"/>
              <a:ext cx="5149364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form</a:t>
              </a:r>
              <a:r>
                <a:rPr lang="ko-KR" altLang="en-US" dirty="0"/>
                <a:t>태그의 </a:t>
              </a:r>
              <a:r>
                <a:rPr lang="en-US" altLang="ko-KR" dirty="0"/>
                <a:t>input(type=text)</a:t>
              </a:r>
              <a:r>
                <a:rPr lang="ko-KR" altLang="en-US" dirty="0"/>
                <a:t>가 하나일 때 </a:t>
              </a:r>
              <a:r>
                <a:rPr lang="en-US" altLang="ko-KR" dirty="0"/>
                <a:t>submit </a:t>
              </a:r>
              <a:r>
                <a:rPr lang="ko-KR" altLang="en-US" dirty="0"/>
                <a:t>해버리는 속성이 있어 </a:t>
              </a:r>
              <a:r>
                <a:rPr lang="en-US" altLang="ko-KR" dirty="0"/>
                <a:t>“return false;”</a:t>
              </a:r>
              <a:r>
                <a:rPr lang="ko-KR" altLang="en-US" dirty="0"/>
                <a:t>를 넣어 해결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AB476F8-47F1-AA76-4EE7-63F8214E58C2}"/>
                </a:ext>
              </a:extLst>
            </p:cNvPr>
            <p:cNvGrpSpPr/>
            <p:nvPr/>
          </p:nvGrpSpPr>
          <p:grpSpPr>
            <a:xfrm>
              <a:off x="6600056" y="3662451"/>
              <a:ext cx="4867092" cy="2214821"/>
              <a:chOff x="6600056" y="3662451"/>
              <a:chExt cx="4867092" cy="221482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3BC332E-AD2D-1339-F31B-B9D5BEA36C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329" t="39699" r="30682" b="27950"/>
              <a:stretch/>
            </p:blipFill>
            <p:spPr>
              <a:xfrm>
                <a:off x="6600056" y="3662451"/>
                <a:ext cx="4867092" cy="2214821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151799B-4482-847B-71CA-9A291287A207}"/>
                  </a:ext>
                </a:extLst>
              </p:cNvPr>
              <p:cNvSpPr/>
              <p:nvPr/>
            </p:nvSpPr>
            <p:spPr>
              <a:xfrm>
                <a:off x="7104112" y="4365104"/>
                <a:ext cx="4176464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2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43BCF2B5-6123-CA1B-D267-6FB3EF911255}"/>
              </a:ext>
            </a:extLst>
          </p:cNvPr>
          <p:cNvGrpSpPr/>
          <p:nvPr/>
        </p:nvGrpSpPr>
        <p:grpSpPr>
          <a:xfrm>
            <a:off x="479376" y="1412775"/>
            <a:ext cx="5404653" cy="5231239"/>
            <a:chOff x="479376" y="1412775"/>
            <a:chExt cx="5404653" cy="52312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21109C-E2A4-ECBF-0906-7D1276A733B7}"/>
                </a:ext>
              </a:extLst>
            </p:cNvPr>
            <p:cNvGrpSpPr/>
            <p:nvPr/>
          </p:nvGrpSpPr>
          <p:grpSpPr>
            <a:xfrm>
              <a:off x="479376" y="1412776"/>
              <a:ext cx="5404653" cy="5231238"/>
              <a:chOff x="1903061" y="1628800"/>
              <a:chExt cx="6641211" cy="254087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80A1C9-399A-4894-F6FD-81F67CB75833}"/>
                  </a:ext>
                </a:extLst>
              </p:cNvPr>
              <p:cNvSpPr/>
              <p:nvPr/>
            </p:nvSpPr>
            <p:spPr>
              <a:xfrm>
                <a:off x="1903061" y="1628800"/>
                <a:ext cx="6552728" cy="254087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DEAC03-58A6-5F61-B13C-DA158135239F}"/>
                  </a:ext>
                </a:extLst>
              </p:cNvPr>
              <p:cNvSpPr txBox="1"/>
              <p:nvPr/>
            </p:nvSpPr>
            <p:spPr>
              <a:xfrm>
                <a:off x="2088936" y="1656196"/>
                <a:ext cx="2422888" cy="239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문제상황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D3D3AA-A489-C16D-3514-8C1E10D31864}"/>
                  </a:ext>
                </a:extLst>
              </p:cNvPr>
              <p:cNvSpPr txBox="1"/>
              <p:nvPr/>
            </p:nvSpPr>
            <p:spPr>
              <a:xfrm>
                <a:off x="2095348" y="1979397"/>
                <a:ext cx="6448924" cy="313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800" dirty="0">
                    <a:solidFill>
                      <a:schemeClr val="bg1"/>
                    </a:solidFill>
                    <a:latin typeface="+mj-ea"/>
                    <a:ea typeface="+mj-ea"/>
                  </a:rPr>
                  <a:t>카카오 지도 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+mj-ea"/>
                    <a:ea typeface="+mj-ea"/>
                  </a:rPr>
                  <a:t>API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+mj-ea"/>
                    <a:ea typeface="+mj-ea"/>
                  </a:rPr>
                  <a:t>를 사용한 </a:t>
                </a:r>
                <a:r>
                  <a:rPr lang="ko-KR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화면의 크기가 변동될 때 </a:t>
                </a:r>
                <a:endParaRPr lang="en-US" altLang="ko-KR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마커가 고정이 되지 않음</a:t>
                </a:r>
                <a:endParaRPr lang="en-US" altLang="ko-KR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145" name="직각 삼각형 6144">
              <a:extLst>
                <a:ext uri="{FF2B5EF4-FFF2-40B4-BE49-F238E27FC236}">
                  <a16:creationId xmlns:a16="http://schemas.microsoft.com/office/drawing/2014/main" id="{47F66F80-73CC-DFEC-877E-6DE6E0F4451C}"/>
                </a:ext>
              </a:extLst>
            </p:cNvPr>
            <p:cNvSpPr/>
            <p:nvPr/>
          </p:nvSpPr>
          <p:spPr>
            <a:xfrm>
              <a:off x="479376" y="1412775"/>
              <a:ext cx="3375375" cy="5231237"/>
            </a:xfrm>
            <a:prstGeom prst="rtTriangle">
              <a:avLst/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66161-8394-E4D1-CD68-8E41560E729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트러블 슈팅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BE895-DCE2-BB92-A492-C1FB16DDB568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42564A4-D9A5-0980-5310-969649B3C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6" r="50548" b="14876"/>
          <a:stretch/>
        </p:blipFill>
        <p:spPr bwMode="auto">
          <a:xfrm>
            <a:off x="836028" y="2924944"/>
            <a:ext cx="453651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2" name="그룹 6151">
            <a:extLst>
              <a:ext uri="{FF2B5EF4-FFF2-40B4-BE49-F238E27FC236}">
                <a16:creationId xmlns:a16="http://schemas.microsoft.com/office/drawing/2014/main" id="{0B90712E-24A2-2D19-FCF1-AE255E274130}"/>
              </a:ext>
            </a:extLst>
          </p:cNvPr>
          <p:cNvGrpSpPr/>
          <p:nvPr/>
        </p:nvGrpSpPr>
        <p:grpSpPr>
          <a:xfrm>
            <a:off x="6390101" y="1412776"/>
            <a:ext cx="5256584" cy="5231238"/>
            <a:chOff x="6390101" y="1412776"/>
            <a:chExt cx="5256584" cy="5231238"/>
          </a:xfrm>
        </p:grpSpPr>
        <p:grpSp>
          <p:nvGrpSpPr>
            <p:cNvPr id="6151" name="그룹 6150">
              <a:extLst>
                <a:ext uri="{FF2B5EF4-FFF2-40B4-BE49-F238E27FC236}">
                  <a16:creationId xmlns:a16="http://schemas.microsoft.com/office/drawing/2014/main" id="{8FCCAC5D-3B34-E565-2C0C-42995CB9D1AD}"/>
                </a:ext>
              </a:extLst>
            </p:cNvPr>
            <p:cNvGrpSpPr/>
            <p:nvPr/>
          </p:nvGrpSpPr>
          <p:grpSpPr>
            <a:xfrm>
              <a:off x="6390101" y="1412776"/>
              <a:ext cx="5256584" cy="5231238"/>
              <a:chOff x="6390101" y="1412776"/>
              <a:chExt cx="5256584" cy="5231238"/>
            </a:xfrm>
          </p:grpSpPr>
          <p:grpSp>
            <p:nvGrpSpPr>
              <p:cNvPr id="6144" name="그룹 6143">
                <a:extLst>
                  <a:ext uri="{FF2B5EF4-FFF2-40B4-BE49-F238E27FC236}">
                    <a16:creationId xmlns:a16="http://schemas.microsoft.com/office/drawing/2014/main" id="{83134EB4-8FF8-8C68-C4C5-B35A0B3A3E44}"/>
                  </a:ext>
                </a:extLst>
              </p:cNvPr>
              <p:cNvGrpSpPr/>
              <p:nvPr/>
            </p:nvGrpSpPr>
            <p:grpSpPr>
              <a:xfrm>
                <a:off x="6390101" y="1412776"/>
                <a:ext cx="5256584" cy="5231238"/>
                <a:chOff x="6390101" y="1412776"/>
                <a:chExt cx="5256584" cy="52312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9CB020E1-E0D8-F460-EE46-1CDDE95FCAEF}"/>
                    </a:ext>
                  </a:extLst>
                </p:cNvPr>
                <p:cNvGrpSpPr/>
                <p:nvPr/>
              </p:nvGrpSpPr>
              <p:grpSpPr>
                <a:xfrm>
                  <a:off x="6390101" y="1412776"/>
                  <a:ext cx="5256584" cy="5231238"/>
                  <a:chOff x="3719736" y="4077072"/>
                  <a:chExt cx="7278346" cy="8847607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196DB806-4417-3756-79E1-E03DE867F3CC}"/>
                      </a:ext>
                    </a:extLst>
                  </p:cNvPr>
                  <p:cNvSpPr/>
                  <p:nvPr/>
                </p:nvSpPr>
                <p:spPr>
                  <a:xfrm>
                    <a:off x="3719736" y="4077072"/>
                    <a:ext cx="7278346" cy="884760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05B87D67-5307-15E6-A5C0-F6F2AE0BABA3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229" y="4166447"/>
                    <a:ext cx="2586211" cy="8849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</a:rPr>
                      <a:t>원인 및 해결</a:t>
                    </a:r>
                    <a:endParaRPr lang="ko-KR" alt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FB1CD98-5E69-8F5E-3904-DFC05254DF2B}"/>
                      </a:ext>
                    </a:extLst>
                  </p:cNvPr>
                  <p:cNvSpPr txBox="1"/>
                  <p:nvPr/>
                </p:nvSpPr>
                <p:spPr>
                  <a:xfrm>
                    <a:off x="3868194" y="4934491"/>
                    <a:ext cx="7129888" cy="76519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</a:rPr>
                      <a:t>Api</a:t>
                    </a: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</a:rPr>
                      <a:t>만 이용하게 되면 마커 고정이 적용되지 않아 </a:t>
                    </a:r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</a:rPr>
                      <a:t>마커 고정을 위한 </a:t>
                    </a:r>
                    <a:r>
                      <a:rPr lang="en-US" altLang="ko-KR" sz="1600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</a:rPr>
                      <a:t>jquery</a:t>
                    </a:r>
                    <a:r>
                      <a:rPr lang="en-US" altLang="ko-KR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</a:rPr>
                      <a:t> resize</a:t>
                    </a: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</a:rPr>
                      <a:t>를</a:t>
                    </a:r>
                    <a:r>
                      <a:rPr lang="en-US" altLang="ko-KR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</a:rPr>
                      <a:t> </a:t>
                    </a: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ea"/>
                        <a:ea typeface="+mj-ea"/>
                      </a:rPr>
                      <a:t>추가함</a:t>
                    </a:r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en-US" altLang="ko-KR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  <a:p>
                    <a:endParaRPr lang="ko-KR" altLang="en-US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31" name="직각 삼각형 30">
                  <a:extLst>
                    <a:ext uri="{FF2B5EF4-FFF2-40B4-BE49-F238E27FC236}">
                      <a16:creationId xmlns:a16="http://schemas.microsoft.com/office/drawing/2014/main" id="{9FD9946F-3350-2D61-0AC2-45BD286DC75C}"/>
                    </a:ext>
                  </a:extLst>
                </p:cNvPr>
                <p:cNvSpPr/>
                <p:nvPr/>
              </p:nvSpPr>
              <p:spPr>
                <a:xfrm>
                  <a:off x="6390101" y="1412776"/>
                  <a:ext cx="3234291" cy="5231235"/>
                </a:xfrm>
                <a:prstGeom prst="rtTriangle">
                  <a:avLst/>
                </a:prstGeom>
                <a:solidFill>
                  <a:schemeClr val="tx2">
                    <a:lumMod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150" name="TextBox 6149">
                <a:extLst>
                  <a:ext uri="{FF2B5EF4-FFF2-40B4-BE49-F238E27FC236}">
                    <a16:creationId xmlns:a16="http://schemas.microsoft.com/office/drawing/2014/main" id="{C49DC42A-969C-E5A8-7F0A-86755A93A324}"/>
                  </a:ext>
                </a:extLst>
              </p:cNvPr>
              <p:cNvSpPr txBox="1"/>
              <p:nvPr/>
            </p:nvSpPr>
            <p:spPr>
              <a:xfrm>
                <a:off x="6488821" y="2546320"/>
                <a:ext cx="513663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i="1" dirty="0">
                    <a:effectLst/>
                    <a:latin typeface="+mn-ea"/>
                  </a:rPr>
                  <a:t>$(window).on('resize', function() { let </a:t>
                </a:r>
                <a:r>
                  <a:rPr lang="en-US" altLang="ko-KR" sz="1400" i="1" dirty="0" err="1">
                    <a:effectLst/>
                    <a:latin typeface="+mn-ea"/>
                  </a:rPr>
                  <a:t>markerPosition</a:t>
                </a:r>
                <a:r>
                  <a:rPr lang="en-US" altLang="ko-KR" sz="1400" i="1" dirty="0">
                    <a:effectLst/>
                    <a:latin typeface="+mn-ea"/>
                  </a:rPr>
                  <a:t> = </a:t>
                </a:r>
                <a:r>
                  <a:rPr lang="en-US" altLang="ko-KR" sz="1400" i="1" dirty="0" err="1">
                    <a:effectLst/>
                    <a:latin typeface="+mn-ea"/>
                  </a:rPr>
                  <a:t>marker.getPosition</a:t>
                </a:r>
                <a:r>
                  <a:rPr lang="en-US" altLang="ko-KR" sz="1400" i="1" dirty="0">
                    <a:effectLst/>
                    <a:latin typeface="+mn-ea"/>
                  </a:rPr>
                  <a:t>(); </a:t>
                </a:r>
                <a:r>
                  <a:rPr lang="en-US" altLang="ko-KR" sz="1400" i="1" dirty="0" err="1">
                    <a:effectLst/>
                    <a:latin typeface="+mn-ea"/>
                  </a:rPr>
                  <a:t>map.relayout</a:t>
                </a:r>
                <a:r>
                  <a:rPr lang="en-US" altLang="ko-KR" sz="1400" i="1" dirty="0">
                    <a:effectLst/>
                    <a:latin typeface="+mn-ea"/>
                  </a:rPr>
                  <a:t>(); </a:t>
                </a:r>
                <a:r>
                  <a:rPr lang="en-US" altLang="ko-KR" sz="1400" i="1" dirty="0" err="1">
                    <a:effectLst/>
                    <a:latin typeface="+mn-ea"/>
                  </a:rPr>
                  <a:t>map.setCenter</a:t>
                </a:r>
                <a:r>
                  <a:rPr lang="en-US" altLang="ko-KR" sz="1400" i="1" dirty="0">
                    <a:effectLst/>
                    <a:latin typeface="+mn-ea"/>
                  </a:rPr>
                  <a:t>(</a:t>
                </a:r>
                <a:r>
                  <a:rPr lang="en-US" altLang="ko-KR" sz="1400" i="1" dirty="0" err="1">
                    <a:effectLst/>
                    <a:latin typeface="+mn-ea"/>
                  </a:rPr>
                  <a:t>markerPosition</a:t>
                </a:r>
                <a:r>
                  <a:rPr lang="en-US" altLang="ko-KR" sz="1400" i="1" dirty="0">
                    <a:effectLst/>
                    <a:latin typeface="+mn-ea"/>
                  </a:rPr>
                  <a:t>); });</a:t>
                </a:r>
                <a:endParaRPr lang="ko-KR" altLang="en-US" sz="1400" i="1" dirty="0">
                  <a:latin typeface="+mn-ea"/>
                </a:endParaRPr>
              </a:p>
            </p:txBody>
          </p:sp>
        </p:grpSp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FF4868B8-DCA3-0097-27FF-701198D1AC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6019" r="62734" b="21120"/>
            <a:stretch/>
          </p:blipFill>
          <p:spPr bwMode="auto">
            <a:xfrm>
              <a:off x="7377520" y="3344125"/>
              <a:ext cx="3359239" cy="3187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13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43BCF2B5-6123-CA1B-D267-6FB3EF911255}"/>
              </a:ext>
            </a:extLst>
          </p:cNvPr>
          <p:cNvGrpSpPr/>
          <p:nvPr/>
        </p:nvGrpSpPr>
        <p:grpSpPr>
          <a:xfrm>
            <a:off x="479376" y="1412775"/>
            <a:ext cx="5332645" cy="5231239"/>
            <a:chOff x="479376" y="1412775"/>
            <a:chExt cx="5332645" cy="52312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21109C-E2A4-ECBF-0906-7D1276A733B7}"/>
                </a:ext>
              </a:extLst>
            </p:cNvPr>
            <p:cNvGrpSpPr/>
            <p:nvPr/>
          </p:nvGrpSpPr>
          <p:grpSpPr>
            <a:xfrm>
              <a:off x="479376" y="1412776"/>
              <a:ext cx="5332645" cy="5231238"/>
              <a:chOff x="1903061" y="1628800"/>
              <a:chExt cx="6552728" cy="254087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80A1C9-399A-4894-F6FD-81F67CB75833}"/>
                  </a:ext>
                </a:extLst>
              </p:cNvPr>
              <p:cNvSpPr/>
              <p:nvPr/>
            </p:nvSpPr>
            <p:spPr>
              <a:xfrm>
                <a:off x="1903061" y="1628800"/>
                <a:ext cx="6552728" cy="254087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DEAC03-58A6-5F61-B13C-DA158135239F}"/>
                  </a:ext>
                </a:extLst>
              </p:cNvPr>
              <p:cNvSpPr txBox="1"/>
              <p:nvPr/>
            </p:nvSpPr>
            <p:spPr>
              <a:xfrm>
                <a:off x="2088936" y="1656196"/>
                <a:ext cx="2422888" cy="239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문제상황</a:t>
                </a:r>
              </a:p>
            </p:txBody>
          </p:sp>
        </p:grpSp>
        <p:sp>
          <p:nvSpPr>
            <p:cNvPr id="6145" name="직각 삼각형 6144">
              <a:extLst>
                <a:ext uri="{FF2B5EF4-FFF2-40B4-BE49-F238E27FC236}">
                  <a16:creationId xmlns:a16="http://schemas.microsoft.com/office/drawing/2014/main" id="{47F66F80-73CC-DFEC-877E-6DE6E0F4451C}"/>
                </a:ext>
              </a:extLst>
            </p:cNvPr>
            <p:cNvSpPr/>
            <p:nvPr/>
          </p:nvSpPr>
          <p:spPr>
            <a:xfrm>
              <a:off x="479376" y="1412775"/>
              <a:ext cx="3375375" cy="5231237"/>
            </a:xfrm>
            <a:prstGeom prst="rtTriangle">
              <a:avLst/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66161-8394-E4D1-CD68-8E41560E729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트러블 슈팅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BE895-DCE2-BB92-A492-C1FB16DDB568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7D1E5-E512-DE33-E55E-6996CBC40AB7}"/>
              </a:ext>
            </a:extLst>
          </p:cNvPr>
          <p:cNvSpPr txBox="1"/>
          <p:nvPr/>
        </p:nvSpPr>
        <p:spPr>
          <a:xfrm>
            <a:off x="635860" y="2110611"/>
            <a:ext cx="5248169" cy="45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지점 클릭 시 지도 이동 후 줌 컨트롤바가 이중으로 생성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0F118F-F8AB-9DBF-1A74-F4924023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0" r="-1" b="11787"/>
          <a:stretch/>
        </p:blipFill>
        <p:spPr bwMode="auto">
          <a:xfrm>
            <a:off x="1049658" y="2786744"/>
            <a:ext cx="4182246" cy="363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8E5C80-C9D4-2233-EB84-546B1C242E44}"/>
              </a:ext>
            </a:extLst>
          </p:cNvPr>
          <p:cNvGrpSpPr/>
          <p:nvPr/>
        </p:nvGrpSpPr>
        <p:grpSpPr>
          <a:xfrm>
            <a:off x="6390101" y="1412776"/>
            <a:ext cx="5256584" cy="5231236"/>
            <a:chOff x="6390101" y="1412776"/>
            <a:chExt cx="5256584" cy="52312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E0500B-A8CE-B5C6-B35A-38A478551E7A}"/>
                </a:ext>
              </a:extLst>
            </p:cNvPr>
            <p:cNvGrpSpPr/>
            <p:nvPr/>
          </p:nvGrpSpPr>
          <p:grpSpPr>
            <a:xfrm>
              <a:off x="6390101" y="1412776"/>
              <a:ext cx="5256584" cy="5231236"/>
              <a:chOff x="6390101" y="1412776"/>
              <a:chExt cx="5256584" cy="523123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AC1305-1AC0-9216-94D7-7D2552EE7599}"/>
                  </a:ext>
                </a:extLst>
              </p:cNvPr>
              <p:cNvGrpSpPr/>
              <p:nvPr/>
            </p:nvGrpSpPr>
            <p:grpSpPr>
              <a:xfrm>
                <a:off x="6390101" y="1412776"/>
                <a:ext cx="5256584" cy="5231236"/>
                <a:chOff x="6390101" y="1412776"/>
                <a:chExt cx="5256584" cy="52312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96DB806-4417-3756-79E1-E03DE867F3CC}"/>
                    </a:ext>
                  </a:extLst>
                </p:cNvPr>
                <p:cNvSpPr/>
                <p:nvPr/>
              </p:nvSpPr>
              <p:spPr>
                <a:xfrm>
                  <a:off x="6390101" y="1412776"/>
                  <a:ext cx="5256584" cy="523123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1" name="직각 삼각형 30">
                  <a:extLst>
                    <a:ext uri="{FF2B5EF4-FFF2-40B4-BE49-F238E27FC236}">
                      <a16:creationId xmlns:a16="http://schemas.microsoft.com/office/drawing/2014/main" id="{9FD9946F-3350-2D61-0AC2-45BD286DC75C}"/>
                    </a:ext>
                  </a:extLst>
                </p:cNvPr>
                <p:cNvSpPr/>
                <p:nvPr/>
              </p:nvSpPr>
              <p:spPr>
                <a:xfrm>
                  <a:off x="6390101" y="1412776"/>
                  <a:ext cx="3234291" cy="5231237"/>
                </a:xfrm>
                <a:prstGeom prst="rtTriangle">
                  <a:avLst/>
                </a:prstGeom>
                <a:solidFill>
                  <a:schemeClr val="tx2">
                    <a:lumMod val="50000"/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B87D67-5307-15E6-A5C0-F6F2AE0BABA3}"/>
                  </a:ext>
                </a:extLst>
              </p:cNvPr>
              <p:cNvSpPr txBox="1"/>
              <p:nvPr/>
            </p:nvSpPr>
            <p:spPr>
              <a:xfrm>
                <a:off x="6496624" y="1465620"/>
                <a:ext cx="18678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원인 및 해결</a:t>
                </a:r>
                <a:endParaRPr lang="ko-KR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A96520-FDF8-17B6-938A-555393344CAE}"/>
                  </a:ext>
                </a:extLst>
              </p:cNvPr>
              <p:cNvSpPr txBox="1"/>
              <p:nvPr/>
            </p:nvSpPr>
            <p:spPr>
              <a:xfrm>
                <a:off x="6496624" y="2060225"/>
                <a:ext cx="5071984" cy="2116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지도를 생성할 때 컨트롤이 생성이 되는데 클릭시에도 좌표가 다른 지도가 생성이 되어 컨트롤이 기존에 더해져 이중으로 생겼던 것이어서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클릭시에 컨트롤을 </a:t>
                </a:r>
                <a:r>
                  <a:rPr lang="en-US" altLang="ko-KR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removeControl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rPr>
                  <a:t>하여  마커가 두 번 생성되는 것을 방지함</a:t>
                </a:r>
                <a:endPara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CEDF468-303E-F48B-3D40-5CB5F01BF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422" t="52235" r="37007" b="18501"/>
            <a:stretch/>
          </p:blipFill>
          <p:spPr>
            <a:xfrm>
              <a:off x="6606125" y="4302388"/>
              <a:ext cx="4824536" cy="2006932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1703E3-8E00-2495-FBAE-87C1F37F9058}"/>
              </a:ext>
            </a:extLst>
          </p:cNvPr>
          <p:cNvSpPr/>
          <p:nvPr/>
        </p:nvSpPr>
        <p:spPr>
          <a:xfrm>
            <a:off x="7176120" y="5404048"/>
            <a:ext cx="936104" cy="185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1B8765-B10A-9674-9CF0-88DE10C7251E}"/>
              </a:ext>
            </a:extLst>
          </p:cNvPr>
          <p:cNvSpPr/>
          <p:nvPr/>
        </p:nvSpPr>
        <p:spPr>
          <a:xfrm>
            <a:off x="4727848" y="2786744"/>
            <a:ext cx="720080" cy="1146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5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43BCF2B5-6123-CA1B-D267-6FB3EF911255}"/>
              </a:ext>
            </a:extLst>
          </p:cNvPr>
          <p:cNvGrpSpPr/>
          <p:nvPr/>
        </p:nvGrpSpPr>
        <p:grpSpPr>
          <a:xfrm>
            <a:off x="479376" y="1412775"/>
            <a:ext cx="5332645" cy="5231239"/>
            <a:chOff x="479376" y="1412775"/>
            <a:chExt cx="5332645" cy="52312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21109C-E2A4-ECBF-0906-7D1276A733B7}"/>
                </a:ext>
              </a:extLst>
            </p:cNvPr>
            <p:cNvGrpSpPr/>
            <p:nvPr/>
          </p:nvGrpSpPr>
          <p:grpSpPr>
            <a:xfrm>
              <a:off x="479376" y="1412776"/>
              <a:ext cx="5332645" cy="5231238"/>
              <a:chOff x="1903061" y="1628800"/>
              <a:chExt cx="6552728" cy="254087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80A1C9-399A-4894-F6FD-81F67CB75833}"/>
                  </a:ext>
                </a:extLst>
              </p:cNvPr>
              <p:cNvSpPr/>
              <p:nvPr/>
            </p:nvSpPr>
            <p:spPr>
              <a:xfrm>
                <a:off x="1903061" y="1628800"/>
                <a:ext cx="6552728" cy="254087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DEAC03-58A6-5F61-B13C-DA158135239F}"/>
                  </a:ext>
                </a:extLst>
              </p:cNvPr>
              <p:cNvSpPr txBox="1"/>
              <p:nvPr/>
            </p:nvSpPr>
            <p:spPr>
              <a:xfrm>
                <a:off x="2088936" y="1656196"/>
                <a:ext cx="2422888" cy="239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문제상황</a:t>
                </a:r>
              </a:p>
            </p:txBody>
          </p:sp>
        </p:grpSp>
        <p:sp>
          <p:nvSpPr>
            <p:cNvPr id="6145" name="직각 삼각형 6144">
              <a:extLst>
                <a:ext uri="{FF2B5EF4-FFF2-40B4-BE49-F238E27FC236}">
                  <a16:creationId xmlns:a16="http://schemas.microsoft.com/office/drawing/2014/main" id="{47F66F80-73CC-DFEC-877E-6DE6E0F4451C}"/>
                </a:ext>
              </a:extLst>
            </p:cNvPr>
            <p:cNvSpPr/>
            <p:nvPr/>
          </p:nvSpPr>
          <p:spPr>
            <a:xfrm>
              <a:off x="479376" y="1412775"/>
              <a:ext cx="3375375" cy="5231237"/>
            </a:xfrm>
            <a:prstGeom prst="rtTriangle">
              <a:avLst/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66161-8394-E4D1-CD68-8E41560E729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트러블 슈팅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BE895-DCE2-BB92-A492-C1FB16DDB568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7D1E5-E512-DE33-E55E-6996CBC40AB7}"/>
              </a:ext>
            </a:extLst>
          </p:cNvPr>
          <p:cNvSpPr txBox="1"/>
          <p:nvPr/>
        </p:nvSpPr>
        <p:spPr>
          <a:xfrm>
            <a:off x="635860" y="2110611"/>
            <a:ext cx="524816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파일에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select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태그를 사용하였으나 화면에 보이지 않음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+mj-ea"/>
                <a:ea typeface="+mj-ea"/>
              </a:rPr>
              <a:t>css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에서도 따로 준 기능이 없는 게 확인된 상황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F3FAF8-AB88-D8DE-66B4-CD7FE66DD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90" t="34504" r="19878" b="55250"/>
          <a:stretch/>
        </p:blipFill>
        <p:spPr>
          <a:xfrm>
            <a:off x="570078" y="4038221"/>
            <a:ext cx="5151239" cy="86979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EFBCA6-638F-ADA8-09E0-BC9E4A8586FA}"/>
              </a:ext>
            </a:extLst>
          </p:cNvPr>
          <p:cNvGrpSpPr/>
          <p:nvPr/>
        </p:nvGrpSpPr>
        <p:grpSpPr>
          <a:xfrm>
            <a:off x="6390101" y="1412776"/>
            <a:ext cx="5256584" cy="5231236"/>
            <a:chOff x="6390101" y="1412776"/>
            <a:chExt cx="5256584" cy="523123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5BAC488-ED74-6574-30EE-8E6C5CC5D769}"/>
                </a:ext>
              </a:extLst>
            </p:cNvPr>
            <p:cNvGrpSpPr/>
            <p:nvPr/>
          </p:nvGrpSpPr>
          <p:grpSpPr>
            <a:xfrm>
              <a:off x="6390101" y="1412776"/>
              <a:ext cx="5256584" cy="5231236"/>
              <a:chOff x="6390101" y="1412776"/>
              <a:chExt cx="5256584" cy="523123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57156E34-5ECA-3F0F-DF3C-C59EE642C138}"/>
                  </a:ext>
                </a:extLst>
              </p:cNvPr>
              <p:cNvGrpSpPr/>
              <p:nvPr/>
            </p:nvGrpSpPr>
            <p:grpSpPr>
              <a:xfrm>
                <a:off x="6390101" y="1412776"/>
                <a:ext cx="5256584" cy="5231236"/>
                <a:chOff x="6390101" y="1412776"/>
                <a:chExt cx="5256584" cy="523123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48AC1305-1AC0-9216-94D7-7D2552EE7599}"/>
                    </a:ext>
                  </a:extLst>
                </p:cNvPr>
                <p:cNvGrpSpPr/>
                <p:nvPr/>
              </p:nvGrpSpPr>
              <p:grpSpPr>
                <a:xfrm>
                  <a:off x="6390101" y="1412776"/>
                  <a:ext cx="5256584" cy="5231236"/>
                  <a:chOff x="6390101" y="1412776"/>
                  <a:chExt cx="5256584" cy="52312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196DB806-4417-3756-79E1-E03DE867F3CC}"/>
                      </a:ext>
                    </a:extLst>
                  </p:cNvPr>
                  <p:cNvSpPr/>
                  <p:nvPr/>
                </p:nvSpPr>
                <p:spPr>
                  <a:xfrm>
                    <a:off x="6390101" y="1412776"/>
                    <a:ext cx="5256584" cy="5231238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1" name="직각 삼각형 30">
                    <a:extLst>
                      <a:ext uri="{FF2B5EF4-FFF2-40B4-BE49-F238E27FC236}">
                        <a16:creationId xmlns:a16="http://schemas.microsoft.com/office/drawing/2014/main" id="{9FD9946F-3350-2D61-0AC2-45BD286DC75C}"/>
                      </a:ext>
                    </a:extLst>
                  </p:cNvPr>
                  <p:cNvSpPr/>
                  <p:nvPr/>
                </p:nvSpPr>
                <p:spPr>
                  <a:xfrm>
                    <a:off x="6390101" y="1412776"/>
                    <a:ext cx="3234291" cy="5231237"/>
                  </a:xfrm>
                  <a:prstGeom prst="rtTriangle">
                    <a:avLst/>
                  </a:prstGeom>
                  <a:solidFill>
                    <a:schemeClr val="tx2">
                      <a:lumMod val="50000"/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5B87D67-5307-15E6-A5C0-F6F2AE0BABA3}"/>
                    </a:ext>
                  </a:extLst>
                </p:cNvPr>
                <p:cNvSpPr txBox="1"/>
                <p:nvPr/>
              </p:nvSpPr>
              <p:spPr>
                <a:xfrm>
                  <a:off x="6496624" y="1465620"/>
                  <a:ext cx="186781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j-ea"/>
                      <a:ea typeface="+mj-ea"/>
                    </a:rPr>
                    <a:t>원인 및 해결</a:t>
                  </a:r>
                  <a:endParaRPr lang="ko-KR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D922309-FC9C-B936-1F29-AE766A11DA44}"/>
                    </a:ext>
                  </a:extLst>
                </p:cNvPr>
                <p:cNvSpPr txBox="1"/>
                <p:nvPr/>
              </p:nvSpPr>
              <p:spPr>
                <a:xfrm>
                  <a:off x="6497321" y="2095688"/>
                  <a:ext cx="5149364" cy="1700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dirty="0"/>
                    <a:t>개발자도구에서</a:t>
                  </a:r>
                  <a:r>
                    <a:rPr lang="en-US" altLang="ko-KR" dirty="0"/>
                    <a:t> select </a:t>
                  </a:r>
                  <a:r>
                    <a:rPr lang="ko-KR" altLang="en-US" dirty="0"/>
                    <a:t>태그를 선택하니 부트스트랩 코드를 가져오는 과정에서 삽입된 </a:t>
                  </a:r>
                  <a:r>
                    <a:rPr lang="en-US" altLang="ko-KR" dirty="0"/>
                    <a:t>display: none;</a:t>
                  </a:r>
                  <a:r>
                    <a:rPr lang="ko-KR" altLang="en-US" dirty="0"/>
                    <a:t> 효과가 적용된 것을 발견하여 </a:t>
                  </a:r>
                  <a:r>
                    <a:rPr lang="en-US" altLang="ko-KR" dirty="0" err="1"/>
                    <a:t>css</a:t>
                  </a:r>
                  <a:r>
                    <a:rPr lang="ko-KR" altLang="en-US" dirty="0"/>
                    <a:t>에서 직접 </a:t>
                  </a:r>
                  <a:r>
                    <a:rPr lang="en-US" altLang="ko-KR" dirty="0"/>
                    <a:t>display: flex; </a:t>
                  </a:r>
                  <a:r>
                    <a:rPr lang="ko-KR" altLang="en-US" dirty="0"/>
                    <a:t>효과를 덮어씌움</a:t>
                  </a:r>
                  <a:endPara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p:grpSp>
          <p:pic>
            <p:nvPicPr>
              <p:cNvPr id="13316" name="Picture 4">
                <a:extLst>
                  <a:ext uri="{FF2B5EF4-FFF2-40B4-BE49-F238E27FC236}">
                    <a16:creationId xmlns:a16="http://schemas.microsoft.com/office/drawing/2014/main" id="{7BDBA352-0163-7365-8EFE-879ED51E11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316"/>
              <a:stretch/>
            </p:blipFill>
            <p:spPr bwMode="auto">
              <a:xfrm>
                <a:off x="6496624" y="3903323"/>
                <a:ext cx="5042399" cy="2633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E929D1-D7AB-62AA-2651-D3F357ED9D44}"/>
                </a:ext>
              </a:extLst>
            </p:cNvPr>
            <p:cNvSpPr/>
            <p:nvPr/>
          </p:nvSpPr>
          <p:spPr>
            <a:xfrm>
              <a:off x="6960096" y="5373216"/>
              <a:ext cx="4578927" cy="3377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7FEDC0-DC30-ECCA-F4C4-108656B258DE}"/>
              </a:ext>
            </a:extLst>
          </p:cNvPr>
          <p:cNvGrpSpPr/>
          <p:nvPr/>
        </p:nvGrpSpPr>
        <p:grpSpPr>
          <a:xfrm>
            <a:off x="6496624" y="3903322"/>
            <a:ext cx="5042399" cy="2648414"/>
            <a:chOff x="6496624" y="3903322"/>
            <a:chExt cx="5042399" cy="264841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CD269B5-508F-B8CA-9353-EB8F100D31C9}"/>
                </a:ext>
              </a:extLst>
            </p:cNvPr>
            <p:cNvGrpSpPr/>
            <p:nvPr/>
          </p:nvGrpSpPr>
          <p:grpSpPr>
            <a:xfrm>
              <a:off x="6496624" y="3903322"/>
              <a:ext cx="5042399" cy="2648414"/>
              <a:chOff x="6496624" y="3903322"/>
              <a:chExt cx="5042399" cy="2648414"/>
            </a:xfrm>
          </p:grpSpPr>
          <p:pic>
            <p:nvPicPr>
              <p:cNvPr id="13318" name="Picture 6">
                <a:extLst>
                  <a:ext uri="{FF2B5EF4-FFF2-40B4-BE49-F238E27FC236}">
                    <a16:creationId xmlns:a16="http://schemas.microsoft.com/office/drawing/2014/main" id="{5C0849CF-A9AB-CD3E-D116-161C321E9C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236"/>
              <a:stretch/>
            </p:blipFill>
            <p:spPr bwMode="auto">
              <a:xfrm>
                <a:off x="6496624" y="3903322"/>
                <a:ext cx="5042399" cy="2648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CAA38176-F6EA-E6A4-77E7-9647A715C8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746"/>
              <a:stretch/>
            </p:blipFill>
            <p:spPr bwMode="auto">
              <a:xfrm>
                <a:off x="8688288" y="5311548"/>
                <a:ext cx="2501591" cy="923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D1B2D4C-E0A5-50CB-9DC9-F76B558CBD6C}"/>
                </a:ext>
              </a:extLst>
            </p:cNvPr>
            <p:cNvSpPr/>
            <p:nvPr/>
          </p:nvSpPr>
          <p:spPr>
            <a:xfrm>
              <a:off x="6960096" y="5445224"/>
              <a:ext cx="1404347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330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43BCF2B5-6123-CA1B-D267-6FB3EF911255}"/>
              </a:ext>
            </a:extLst>
          </p:cNvPr>
          <p:cNvGrpSpPr/>
          <p:nvPr/>
        </p:nvGrpSpPr>
        <p:grpSpPr>
          <a:xfrm>
            <a:off x="479376" y="1412775"/>
            <a:ext cx="5332645" cy="5231239"/>
            <a:chOff x="479376" y="1412775"/>
            <a:chExt cx="5332645" cy="523123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C21109C-E2A4-ECBF-0906-7D1276A733B7}"/>
                </a:ext>
              </a:extLst>
            </p:cNvPr>
            <p:cNvGrpSpPr/>
            <p:nvPr/>
          </p:nvGrpSpPr>
          <p:grpSpPr>
            <a:xfrm>
              <a:off x="479376" y="1412776"/>
              <a:ext cx="5332645" cy="5231238"/>
              <a:chOff x="1903061" y="1628800"/>
              <a:chExt cx="6552728" cy="254087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80A1C9-399A-4894-F6FD-81F67CB75833}"/>
                  </a:ext>
                </a:extLst>
              </p:cNvPr>
              <p:cNvSpPr/>
              <p:nvPr/>
            </p:nvSpPr>
            <p:spPr>
              <a:xfrm>
                <a:off x="1903061" y="1628800"/>
                <a:ext cx="6552728" cy="254087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DEAC03-58A6-5F61-B13C-DA158135239F}"/>
                  </a:ext>
                </a:extLst>
              </p:cNvPr>
              <p:cNvSpPr txBox="1"/>
              <p:nvPr/>
            </p:nvSpPr>
            <p:spPr>
              <a:xfrm>
                <a:off x="2088936" y="1656196"/>
                <a:ext cx="2422888" cy="239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문제상황</a:t>
                </a:r>
              </a:p>
            </p:txBody>
          </p:sp>
        </p:grpSp>
        <p:sp>
          <p:nvSpPr>
            <p:cNvPr id="6145" name="직각 삼각형 6144">
              <a:extLst>
                <a:ext uri="{FF2B5EF4-FFF2-40B4-BE49-F238E27FC236}">
                  <a16:creationId xmlns:a16="http://schemas.microsoft.com/office/drawing/2014/main" id="{47F66F80-73CC-DFEC-877E-6DE6E0F4451C}"/>
                </a:ext>
              </a:extLst>
            </p:cNvPr>
            <p:cNvSpPr/>
            <p:nvPr/>
          </p:nvSpPr>
          <p:spPr>
            <a:xfrm>
              <a:off x="479376" y="1412775"/>
              <a:ext cx="3375375" cy="5231237"/>
            </a:xfrm>
            <a:prstGeom prst="rtTriangle">
              <a:avLst/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366161-8394-E4D1-CD68-8E41560E729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트러블 슈팅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BE895-DCE2-BB92-A492-C1FB16DDB568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DaGYM</a:t>
            </a:r>
            <a:endParaRPr lang="ko-KR" altLang="en-US" sz="2400" i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7D1E5-E512-DE33-E55E-6996CBC40AB7}"/>
              </a:ext>
            </a:extLst>
          </p:cNvPr>
          <p:cNvSpPr txBox="1"/>
          <p:nvPr/>
        </p:nvSpPr>
        <p:spPr>
          <a:xfrm>
            <a:off x="635861" y="2134597"/>
            <a:ext cx="49560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회원 탈퇴 시 해당 아이디에 저장된 </a:t>
            </a:r>
            <a:r>
              <a:rPr lang="en-US" altLang="ko-KR" dirty="0">
                <a:solidFill>
                  <a:schemeClr val="bg1"/>
                </a:solidFill>
              </a:rPr>
              <a:t>DB </a:t>
            </a:r>
            <a:r>
              <a:rPr lang="ko-KR" altLang="en-US" dirty="0">
                <a:solidFill>
                  <a:schemeClr val="bg1"/>
                </a:solidFill>
              </a:rPr>
              <a:t>정보가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삭제되지 않고 계정만 사라짐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7A38A3-11FC-8E76-7B9E-1850A9AA0A1A}"/>
              </a:ext>
            </a:extLst>
          </p:cNvPr>
          <p:cNvGrpSpPr/>
          <p:nvPr/>
        </p:nvGrpSpPr>
        <p:grpSpPr>
          <a:xfrm>
            <a:off x="6390101" y="1412776"/>
            <a:ext cx="5256584" cy="5231236"/>
            <a:chOff x="6390101" y="1412776"/>
            <a:chExt cx="5256584" cy="523123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AC1305-1AC0-9216-94D7-7D2552EE7599}"/>
                </a:ext>
              </a:extLst>
            </p:cNvPr>
            <p:cNvGrpSpPr/>
            <p:nvPr/>
          </p:nvGrpSpPr>
          <p:grpSpPr>
            <a:xfrm>
              <a:off x="6390101" y="1412776"/>
              <a:ext cx="5256584" cy="5231236"/>
              <a:chOff x="6390101" y="1412776"/>
              <a:chExt cx="5256584" cy="523123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96DB806-4417-3756-79E1-E03DE867F3CC}"/>
                  </a:ext>
                </a:extLst>
              </p:cNvPr>
              <p:cNvSpPr/>
              <p:nvPr/>
            </p:nvSpPr>
            <p:spPr>
              <a:xfrm>
                <a:off x="6390101" y="1412776"/>
                <a:ext cx="5256584" cy="523123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31" name="직각 삼각형 30">
                <a:extLst>
                  <a:ext uri="{FF2B5EF4-FFF2-40B4-BE49-F238E27FC236}">
                    <a16:creationId xmlns:a16="http://schemas.microsoft.com/office/drawing/2014/main" id="{9FD9946F-3350-2D61-0AC2-45BD286DC75C}"/>
                  </a:ext>
                </a:extLst>
              </p:cNvPr>
              <p:cNvSpPr/>
              <p:nvPr/>
            </p:nvSpPr>
            <p:spPr>
              <a:xfrm>
                <a:off x="6390101" y="1412776"/>
                <a:ext cx="3234291" cy="5231237"/>
              </a:xfrm>
              <a:prstGeom prst="rtTriangle">
                <a:avLst/>
              </a:prstGeom>
              <a:solidFill>
                <a:schemeClr val="tx2">
                  <a:lumMod val="50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+mj-ea"/>
                  <a:ea typeface="+mj-ea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B87D67-5307-15E6-A5C0-F6F2AE0BABA3}"/>
                </a:ext>
              </a:extLst>
            </p:cNvPr>
            <p:cNvSpPr txBox="1"/>
            <p:nvPr/>
          </p:nvSpPr>
          <p:spPr>
            <a:xfrm>
              <a:off x="6496624" y="1465620"/>
              <a:ext cx="18678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원인 및 해결</a:t>
              </a:r>
              <a:endPara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922309-FC9C-B936-1F29-AE766A11DA44}"/>
                </a:ext>
              </a:extLst>
            </p:cNvPr>
            <p:cNvSpPr txBox="1"/>
            <p:nvPr/>
          </p:nvSpPr>
          <p:spPr>
            <a:xfrm>
              <a:off x="6497321" y="2095688"/>
              <a:ext cx="5149364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유저를 삭제하기 전에 유저에 해당하는 </a:t>
              </a:r>
              <a:r>
                <a:rPr lang="en-US" altLang="ko-KR" dirty="0"/>
                <a:t>DB </a:t>
              </a:r>
              <a:r>
                <a:rPr lang="ko-KR" altLang="en-US" dirty="0"/>
                <a:t>정보 먼저 삭제 후 유저를 삭제해서 해결</a:t>
              </a:r>
              <a:endParaRPr lang="en-US" altLang="ko-KR" dirty="0"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EFA3142-7B3F-E308-F17E-27AA8B86B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89"/>
          <a:stretch/>
        </p:blipFill>
        <p:spPr bwMode="auto">
          <a:xfrm>
            <a:off x="766821" y="3853614"/>
            <a:ext cx="4753115" cy="244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3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66161-8394-E4D1-CD68-8E41560E729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프로젝트 후기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DC6361-2B85-C450-A7DA-849ED2D23937}"/>
              </a:ext>
            </a:extLst>
          </p:cNvPr>
          <p:cNvGrpSpPr/>
          <p:nvPr/>
        </p:nvGrpSpPr>
        <p:grpSpPr>
          <a:xfrm>
            <a:off x="1415480" y="1556792"/>
            <a:ext cx="9361039" cy="4248472"/>
            <a:chOff x="798178" y="2767648"/>
            <a:chExt cx="3480264" cy="70399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E82024-9AC7-63C7-7A33-8A6B37B5C3EE}"/>
                </a:ext>
              </a:extLst>
            </p:cNvPr>
            <p:cNvSpPr/>
            <p:nvPr/>
          </p:nvSpPr>
          <p:spPr>
            <a:xfrm>
              <a:off x="798178" y="2767648"/>
              <a:ext cx="3480264" cy="7039990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B847BE-0EAA-1AD4-4591-FD8989D4439A}"/>
                </a:ext>
              </a:extLst>
            </p:cNvPr>
            <p:cNvSpPr txBox="1"/>
            <p:nvPr/>
          </p:nvSpPr>
          <p:spPr>
            <a:xfrm>
              <a:off x="821806" y="3161398"/>
              <a:ext cx="3431778" cy="5572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팀원들 모두 대면 수업을 듣고 있어 주기적으로 팀회의가 이루어졌으며</a:t>
              </a:r>
              <a:r>
                <a:rPr lang="en-US" altLang="ko-KR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,</a:t>
              </a:r>
              <a:r>
                <a:rPr lang="ko-KR" altLang="en-US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 필요 시 즉각적으로도  팀회의를 가질 수 있어 그를 통해 이루어진 </a:t>
              </a:r>
              <a:r>
                <a:rPr lang="ko-KR" altLang="en-US" b="1" u="sng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계획적이고 원활한 팀 소통</a:t>
              </a:r>
              <a:r>
                <a:rPr lang="ko-KR" altLang="en-US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이 프로젝트 진행에 큰 도움이 되었다</a:t>
              </a:r>
              <a:r>
                <a:rPr lang="en-US" altLang="ko-KR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 프로젝트 초반부에 </a:t>
              </a:r>
              <a:r>
                <a:rPr lang="ko-KR" altLang="en-US" b="1" u="sng" dirty="0">
                  <a:solidFill>
                    <a:srgbClr val="FFC000"/>
                  </a:solidFill>
                  <a:latin typeface="+mj-ea"/>
                  <a:ea typeface="+mj-ea"/>
                </a:rPr>
                <a:t>설계를 꼼꼼</a:t>
              </a:r>
              <a:r>
                <a:rPr lang="ko-KR" altLang="en-US" dirty="0">
                  <a:solidFill>
                    <a:srgbClr val="677787"/>
                  </a:solidFill>
                  <a:latin typeface="+mj-ea"/>
                  <a:ea typeface="+mj-ea"/>
                </a:rPr>
                <a:t>하게 해서 프로젝트를 진행하며 큰 수정사항이 발생하지 않을 수 있었다</a:t>
              </a:r>
              <a:r>
                <a:rPr lang="en-US" altLang="ko-KR" dirty="0"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다양한 </a:t>
              </a:r>
              <a:r>
                <a:rPr lang="en-US" altLang="ko-KR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API</a:t>
              </a:r>
              <a:r>
                <a:rPr lang="ko-KR" altLang="en-US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의 사용을 시도해보며 익숙해지는 기회가 되었으며 </a:t>
              </a:r>
              <a:r>
                <a:rPr lang="en-US" altLang="ko-KR" b="1" u="sng" dirty="0">
                  <a:solidFill>
                    <a:srgbClr val="FFC000"/>
                  </a:solidFill>
                  <a:latin typeface="+mj-ea"/>
                  <a:ea typeface="+mj-ea"/>
                </a:rPr>
                <a:t>API</a:t>
              </a:r>
              <a:r>
                <a:rPr lang="ko-KR" altLang="en-US" b="1" u="sng" dirty="0">
                  <a:solidFill>
                    <a:srgbClr val="FFC000"/>
                  </a:solidFill>
                  <a:latin typeface="+mj-ea"/>
                  <a:ea typeface="+mj-ea"/>
                </a:rPr>
                <a:t>의 중요성</a:t>
              </a:r>
              <a:r>
                <a:rPr lang="ko-KR" altLang="en-US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도 함께 알 수 있는 프로젝트였다</a:t>
              </a:r>
              <a:r>
                <a:rPr lang="en-US" altLang="ko-KR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b="1" u="sng" dirty="0" err="1">
                  <a:solidFill>
                    <a:srgbClr val="FFC000"/>
                  </a:solidFill>
                  <a:latin typeface="+mj-ea"/>
                  <a:ea typeface="+mj-ea"/>
                </a:rPr>
                <a:t>noSQL</a:t>
              </a:r>
              <a:r>
                <a:rPr lang="ko-KR" altLang="en-US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을 직접 사용해 봄으로써 장단점을 느껴볼 수 있는 기회가 되었다</a:t>
              </a:r>
              <a:r>
                <a:rPr lang="en-US" altLang="ko-KR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22CDC4-BD92-3650-7572-951B635BA3D0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팀 후기</a:t>
            </a:r>
          </a:p>
        </p:txBody>
      </p:sp>
    </p:spTree>
    <p:extLst>
      <p:ext uri="{BB962C8B-B14F-4D97-AF65-F5344CB8AC3E}">
        <p14:creationId xmlns:p14="http://schemas.microsoft.com/office/powerpoint/2010/main" val="1574926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366161-8394-E4D1-CD68-8E41560E729A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6.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프로젝트 후기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DC6361-2B85-C450-A7DA-849ED2D23937}"/>
              </a:ext>
            </a:extLst>
          </p:cNvPr>
          <p:cNvGrpSpPr/>
          <p:nvPr/>
        </p:nvGrpSpPr>
        <p:grpSpPr>
          <a:xfrm>
            <a:off x="560915" y="3717032"/>
            <a:ext cx="4951731" cy="2592288"/>
            <a:chOff x="798178" y="1676668"/>
            <a:chExt cx="3480264" cy="51353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E82024-9AC7-63C7-7A33-8A6B37B5C3EE}"/>
                </a:ext>
              </a:extLst>
            </p:cNvPr>
            <p:cNvSpPr/>
            <p:nvPr/>
          </p:nvSpPr>
          <p:spPr>
            <a:xfrm>
              <a:off x="798178" y="2767648"/>
              <a:ext cx="3480264" cy="4044369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0A8F14-5E18-2089-9177-B325601AD603}"/>
                </a:ext>
              </a:extLst>
            </p:cNvPr>
            <p:cNvSpPr/>
            <p:nvPr/>
          </p:nvSpPr>
          <p:spPr>
            <a:xfrm>
              <a:off x="803444" y="1676668"/>
              <a:ext cx="3474592" cy="6822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8C2CB1-7E66-7564-F69E-7A771CA2C2BA}"/>
                </a:ext>
              </a:extLst>
            </p:cNvPr>
            <p:cNvSpPr txBox="1"/>
            <p:nvPr/>
          </p:nvSpPr>
          <p:spPr>
            <a:xfrm>
              <a:off x="841545" y="1676668"/>
              <a:ext cx="3306298" cy="73165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최경진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B847BE-0EAA-1AD4-4591-FD8989D4439A}"/>
                </a:ext>
              </a:extLst>
            </p:cNvPr>
            <p:cNvSpPr txBox="1"/>
            <p:nvPr/>
          </p:nvSpPr>
          <p:spPr>
            <a:xfrm>
              <a:off x="821806" y="2891206"/>
              <a:ext cx="3431778" cy="3635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50" b="1" u="sng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공통 코드를 먼저 작성</a:t>
              </a:r>
              <a:r>
                <a:rPr lang="ko-KR" altLang="en-US" sz="155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한 후 개별 코드를 작성하여 프로젝트 진행 후반부에 페이지를 통합할 때 큰 문제가 없어서 좋았다</a:t>
              </a:r>
              <a:r>
                <a:rPr lang="en-US" altLang="ko-KR" sz="155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5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사용 목적에 따라 </a:t>
              </a:r>
              <a:r>
                <a:rPr lang="ko-KR" altLang="en-US" sz="1550" b="1" u="sng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데이터를 쌓는 방법이 달라 </a:t>
              </a:r>
              <a:r>
                <a:rPr lang="ko-KR" altLang="en-US" sz="155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처음부터 이를 직접 설계해보고 시현해볼 수 있었던 좋은 기회였다</a:t>
              </a:r>
              <a:r>
                <a:rPr lang="en-US" altLang="ko-KR" sz="155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287AEB-CC60-2AA4-0A84-6CD2FDF361F6}"/>
              </a:ext>
            </a:extLst>
          </p:cNvPr>
          <p:cNvGrpSpPr/>
          <p:nvPr/>
        </p:nvGrpSpPr>
        <p:grpSpPr>
          <a:xfrm>
            <a:off x="551384" y="908720"/>
            <a:ext cx="5000723" cy="2463955"/>
            <a:chOff x="798178" y="1676668"/>
            <a:chExt cx="3480264" cy="48811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8D536D8-9D68-24CB-DE28-57A9D5C22B59}"/>
                </a:ext>
              </a:extLst>
            </p:cNvPr>
            <p:cNvSpPr/>
            <p:nvPr/>
          </p:nvSpPr>
          <p:spPr>
            <a:xfrm>
              <a:off x="798178" y="2767648"/>
              <a:ext cx="3480264" cy="3790138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BFBDFC-DD7D-5864-D952-66DD3C6A55CB}"/>
                </a:ext>
              </a:extLst>
            </p:cNvPr>
            <p:cNvSpPr/>
            <p:nvPr/>
          </p:nvSpPr>
          <p:spPr>
            <a:xfrm>
              <a:off x="803444" y="1676668"/>
              <a:ext cx="3474592" cy="6822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70F73-5633-18EE-D023-AD67153AA14E}"/>
                </a:ext>
              </a:extLst>
            </p:cNvPr>
            <p:cNvSpPr txBox="1"/>
            <p:nvPr/>
          </p:nvSpPr>
          <p:spPr>
            <a:xfrm>
              <a:off x="841545" y="1676668"/>
              <a:ext cx="3306298" cy="73165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김희라</a:t>
              </a:r>
              <a:endParaRPr lang="ko-KR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E92D91-BB88-045B-6FE0-77CEF9E13EFC}"/>
                </a:ext>
              </a:extLst>
            </p:cNvPr>
            <p:cNvSpPr txBox="1"/>
            <p:nvPr/>
          </p:nvSpPr>
          <p:spPr>
            <a:xfrm>
              <a:off x="862136" y="2779807"/>
              <a:ext cx="3365643" cy="3746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오래 걸렸지만 </a:t>
              </a:r>
              <a:r>
                <a:rPr lang="ko-KR" altLang="en-US" sz="1600" b="1" u="sng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설계를 꼼꼼하고 탄탄하게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한 덕분에 많은 도움이 된 듯하다</a:t>
              </a: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 err="1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noSQL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인 </a:t>
              </a:r>
              <a:r>
                <a:rPr lang="en-US" altLang="ko-KR" sz="1600" b="1" u="sng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FIREBASE</a:t>
              </a:r>
              <a:r>
                <a:rPr lang="ko-KR" altLang="en-US" sz="1600" b="1" u="sng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가 익숙하지 않아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데이터를 어떻게</a:t>
              </a: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효율적으로 쌓아야 할지 고민이 많았다</a:t>
              </a: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-     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깃을 사용하는 것이 익숙해졌다</a:t>
              </a: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2454B33-08BB-9DCA-23BD-D33596400B82}"/>
              </a:ext>
            </a:extLst>
          </p:cNvPr>
          <p:cNvGrpSpPr/>
          <p:nvPr/>
        </p:nvGrpSpPr>
        <p:grpSpPr>
          <a:xfrm>
            <a:off x="6384032" y="908720"/>
            <a:ext cx="4992573" cy="2463954"/>
            <a:chOff x="798178" y="1676668"/>
            <a:chExt cx="3480264" cy="488111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3D4635B-3520-4EB7-7533-049ACCAE137B}"/>
                </a:ext>
              </a:extLst>
            </p:cNvPr>
            <p:cNvSpPr/>
            <p:nvPr/>
          </p:nvSpPr>
          <p:spPr>
            <a:xfrm>
              <a:off x="798178" y="2767648"/>
              <a:ext cx="3480264" cy="3790137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E6C1470-EB71-4264-D5B5-962A85C8015F}"/>
                </a:ext>
              </a:extLst>
            </p:cNvPr>
            <p:cNvSpPr/>
            <p:nvPr/>
          </p:nvSpPr>
          <p:spPr>
            <a:xfrm>
              <a:off x="803444" y="1676668"/>
              <a:ext cx="3474592" cy="6822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6D99FA-FAA3-C298-077A-0F46F6C75F1A}"/>
                </a:ext>
              </a:extLst>
            </p:cNvPr>
            <p:cNvSpPr txBox="1"/>
            <p:nvPr/>
          </p:nvSpPr>
          <p:spPr>
            <a:xfrm>
              <a:off x="841545" y="1676668"/>
              <a:ext cx="3306298" cy="73165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j-ea"/>
                  <a:ea typeface="+mj-ea"/>
                </a:rPr>
                <a:t>이유리</a:t>
              </a:r>
              <a:endParaRPr lang="ko-KR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EA7830-08F7-EE3A-90B8-3F7C4738BE83}"/>
                </a:ext>
              </a:extLst>
            </p:cNvPr>
            <p:cNvSpPr txBox="1"/>
            <p:nvPr/>
          </p:nvSpPr>
          <p:spPr>
            <a:xfrm>
              <a:off x="868910" y="2817857"/>
              <a:ext cx="3375488" cy="3635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550" dirty="0">
                  <a:solidFill>
                    <a:srgbClr val="677787"/>
                  </a:solidFill>
                  <a:latin typeface="+mj-ea"/>
                  <a:ea typeface="+mj-ea"/>
                </a:rPr>
                <a:t>- FIREBASE</a:t>
              </a:r>
              <a: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  <a:t>와 카카오지도를 통해 </a:t>
              </a:r>
              <a:r>
                <a:rPr lang="en-US" altLang="ko-KR" sz="1550" b="1" u="sng" dirty="0">
                  <a:solidFill>
                    <a:srgbClr val="FFC000"/>
                  </a:solidFill>
                  <a:latin typeface="+mj-ea"/>
                  <a:ea typeface="+mj-ea"/>
                </a:rPr>
                <a:t>API</a:t>
              </a:r>
              <a:r>
                <a:rPr lang="ko-KR" altLang="en-US" sz="1550" b="1" u="sng" dirty="0">
                  <a:solidFill>
                    <a:srgbClr val="FFC000"/>
                  </a:solidFill>
                  <a:latin typeface="+mj-ea"/>
                  <a:ea typeface="+mj-ea"/>
                </a:rPr>
                <a:t>에 대한 활용능력</a:t>
              </a:r>
              <a: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  <a:t>을</a:t>
              </a:r>
              <a:endParaRPr lang="en-US" altLang="ko-KR" sz="1550" dirty="0">
                <a:solidFill>
                  <a:srgbClr val="677787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50" dirty="0">
                  <a:solidFill>
                    <a:srgbClr val="677787"/>
                  </a:solidFill>
                  <a:latin typeface="+mj-ea"/>
                  <a:ea typeface="+mj-ea"/>
                </a:rPr>
                <a:t>  </a:t>
              </a:r>
              <a: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  <a:t> 키울 수 있었습니다</a:t>
              </a:r>
              <a:r>
                <a:rPr lang="en-US" altLang="ko-KR" sz="1550" dirty="0"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  <a:b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</a:br>
              <a:r>
                <a:rPr lang="en-US" altLang="ko-KR" sz="1550" dirty="0">
                  <a:solidFill>
                    <a:srgbClr val="677787"/>
                  </a:solidFill>
                  <a:latin typeface="+mj-ea"/>
                  <a:ea typeface="+mj-ea"/>
                </a:rPr>
                <a:t>- </a:t>
              </a:r>
              <a: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  <a:t>자바와 오라클을 쓰지 않고 </a:t>
              </a:r>
              <a:r>
                <a:rPr lang="en-US" altLang="ko-KR" sz="1550" dirty="0" err="1">
                  <a:solidFill>
                    <a:srgbClr val="677787"/>
                  </a:solidFill>
                  <a:latin typeface="+mj-ea"/>
                  <a:ea typeface="+mj-ea"/>
                </a:rPr>
                <a:t>noSQL</a:t>
              </a:r>
              <a: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  <a:t>에 대해서도</a:t>
              </a:r>
              <a:r>
                <a:rPr lang="en-US" altLang="ko-KR" sz="1550" dirty="0">
                  <a:solidFill>
                    <a:srgbClr val="677787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  <a:t>살펴볼 수 </a:t>
              </a:r>
              <a:endParaRPr lang="en-US" altLang="ko-KR" sz="1550" dirty="0">
                <a:solidFill>
                  <a:srgbClr val="677787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550" dirty="0">
                  <a:solidFill>
                    <a:srgbClr val="677787"/>
                  </a:solidFill>
                  <a:latin typeface="+mj-ea"/>
                  <a:ea typeface="+mj-ea"/>
                </a:rPr>
                <a:t>    </a:t>
              </a:r>
              <a: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  <a:t>있어  좋았습니다</a:t>
              </a:r>
              <a:r>
                <a:rPr lang="en-US" altLang="ko-KR" sz="1550" dirty="0"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  <a:b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</a:br>
              <a:r>
                <a:rPr lang="en-US" altLang="ko-KR" sz="1550" dirty="0">
                  <a:solidFill>
                    <a:srgbClr val="677787"/>
                  </a:solidFill>
                  <a:latin typeface="+mj-ea"/>
                  <a:ea typeface="+mj-ea"/>
                </a:rPr>
                <a:t>- </a:t>
              </a:r>
              <a: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  <a:t>팀원들끼리 </a:t>
              </a:r>
              <a:r>
                <a:rPr lang="ko-KR" altLang="en-US" sz="1550" b="1" u="sng" dirty="0">
                  <a:solidFill>
                    <a:srgbClr val="FFC000"/>
                  </a:solidFill>
                  <a:latin typeface="+mj-ea"/>
                  <a:ea typeface="+mj-ea"/>
                </a:rPr>
                <a:t>소통이 활발</a:t>
              </a:r>
              <a:r>
                <a:rPr lang="ko-KR" altLang="en-US" sz="1550" dirty="0">
                  <a:solidFill>
                    <a:srgbClr val="677787"/>
                  </a:solidFill>
                  <a:latin typeface="+mj-ea"/>
                  <a:ea typeface="+mj-ea"/>
                </a:rPr>
                <a:t>해서 좋았습니다</a:t>
              </a:r>
              <a:r>
                <a:rPr lang="en-US" altLang="ko-KR" sz="1550" dirty="0"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B34BB26-E0E9-B12A-36B8-7B7A27CC808D}"/>
              </a:ext>
            </a:extLst>
          </p:cNvPr>
          <p:cNvGrpSpPr/>
          <p:nvPr/>
        </p:nvGrpSpPr>
        <p:grpSpPr>
          <a:xfrm>
            <a:off x="6384032" y="3717032"/>
            <a:ext cx="4991990" cy="2592286"/>
            <a:chOff x="798178" y="1676668"/>
            <a:chExt cx="3480264" cy="513534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8C8E08-82C3-BBAA-1CD5-F3D25F4384D9}"/>
                </a:ext>
              </a:extLst>
            </p:cNvPr>
            <p:cNvSpPr/>
            <p:nvPr/>
          </p:nvSpPr>
          <p:spPr>
            <a:xfrm>
              <a:off x="798178" y="2767644"/>
              <a:ext cx="3480264" cy="4044368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C698842-A5AF-220A-E010-77EC17CF078E}"/>
                </a:ext>
              </a:extLst>
            </p:cNvPr>
            <p:cNvSpPr/>
            <p:nvPr/>
          </p:nvSpPr>
          <p:spPr>
            <a:xfrm>
              <a:off x="803444" y="1676668"/>
              <a:ext cx="3474592" cy="6822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887234-C425-619E-3EE9-7E97CF8F4BB6}"/>
                </a:ext>
              </a:extLst>
            </p:cNvPr>
            <p:cNvSpPr txBox="1"/>
            <p:nvPr/>
          </p:nvSpPr>
          <p:spPr>
            <a:xfrm>
              <a:off x="841545" y="1676668"/>
              <a:ext cx="3306298" cy="73165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+mj-ea"/>
                  <a:ea typeface="+mj-ea"/>
                </a:rPr>
                <a:t>황산하</a:t>
              </a:r>
              <a:endParaRPr lang="ko-KR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D25BA6-1B06-2ED7-2811-DC2E8A12F4ED}"/>
                </a:ext>
              </a:extLst>
            </p:cNvPr>
            <p:cNvSpPr txBox="1"/>
            <p:nvPr/>
          </p:nvSpPr>
          <p:spPr>
            <a:xfrm>
              <a:off x="910023" y="2817856"/>
              <a:ext cx="3298821" cy="3746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-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u="sng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FIREBASE API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가 잘 되어있어서 게시판 </a:t>
              </a: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CRUD 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하는데 </a:t>
              </a:r>
              <a:endPara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77787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    시간이 많이 소요되지 않았다</a:t>
              </a: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- 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이번 기회로 인해 강사님께서 항상 말씀하시던 </a:t>
              </a: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API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의 중</a:t>
              </a:r>
              <a:endParaRPr lang="en-US" altLang="ko-KR" sz="1600" dirty="0">
                <a:ln>
                  <a:solidFill>
                    <a:srgbClr val="677787">
                      <a:alpha val="15000"/>
                    </a:srgbClr>
                  </a:solidFill>
                </a:ln>
                <a:solidFill>
                  <a:srgbClr val="677787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    </a:t>
              </a:r>
              <a:r>
                <a:rPr lang="ko-KR" altLang="en-US" sz="1600" dirty="0" err="1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요성을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 다시금 알게 되는 시간이었다</a:t>
              </a: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- </a:t>
              </a:r>
              <a:r>
                <a:rPr lang="en-US" altLang="ko-KR" sz="1600" b="1" u="sng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DB</a:t>
              </a:r>
              <a:r>
                <a:rPr lang="ko-KR" altLang="en-US" sz="1600" b="1" u="sng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설계의 중요성</a:t>
              </a:r>
              <a:r>
                <a:rPr lang="ko-KR" altLang="en-US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을 알게 된 프로젝트였다</a:t>
              </a:r>
              <a:r>
                <a:rPr lang="en-US" altLang="ko-KR" sz="1600" dirty="0">
                  <a:ln>
                    <a:solidFill>
                      <a:srgbClr val="677787">
                        <a:alpha val="15000"/>
                      </a:srgbClr>
                    </a:solidFill>
                  </a:ln>
                  <a:solidFill>
                    <a:srgbClr val="677787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3153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8" y="2646040"/>
            <a:ext cx="6552728" cy="1143000"/>
          </a:xfrm>
        </p:spPr>
        <p:txBody>
          <a:bodyPr/>
          <a:lstStyle/>
          <a:p>
            <a:pPr algn="l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210 맨발의청춘 R" pitchFamily="18" charset="-127"/>
              </a:rPr>
              <a:t>T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210 맨발의청춘 R" pitchFamily="18" charset="-127"/>
              </a:rPr>
              <a:t>HANK YOU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210 맨발의청춘 R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0" y="3573016"/>
            <a:ext cx="10848528" cy="0"/>
          </a:xfrm>
          <a:prstGeom prst="line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LG\Downloads\1494588665_basicwoman09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615" y="1605419"/>
            <a:ext cx="1942777" cy="292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97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83E88C-392C-07F5-55F4-1FDCA987A2F4}"/>
              </a:ext>
            </a:extLst>
          </p:cNvPr>
          <p:cNvSpPr txBox="1"/>
          <p:nvPr/>
        </p:nvSpPr>
        <p:spPr>
          <a:xfrm>
            <a:off x="191344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A1658-941F-C72E-6C16-6EBA7BA0A763}"/>
              </a:ext>
            </a:extLst>
          </p:cNvPr>
          <p:cNvSpPr txBox="1"/>
          <p:nvPr/>
        </p:nvSpPr>
        <p:spPr>
          <a:xfrm>
            <a:off x="662071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Team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D314AD-D102-A8F5-6563-1BD241178FF5}"/>
              </a:ext>
            </a:extLst>
          </p:cNvPr>
          <p:cNvSpPr/>
          <p:nvPr/>
        </p:nvSpPr>
        <p:spPr>
          <a:xfrm>
            <a:off x="0" y="6547656"/>
            <a:ext cx="12192000" cy="310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2AAC883-D1F4-2C17-0014-2E5B7DADA49F}"/>
              </a:ext>
            </a:extLst>
          </p:cNvPr>
          <p:cNvGrpSpPr/>
          <p:nvPr/>
        </p:nvGrpSpPr>
        <p:grpSpPr>
          <a:xfrm>
            <a:off x="314169" y="1495400"/>
            <a:ext cx="2663747" cy="4453881"/>
            <a:chOff x="314169" y="1495400"/>
            <a:chExt cx="2663747" cy="44538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6F0A47D-A3F7-7788-3010-EDED75AA5F5E}"/>
                </a:ext>
              </a:extLst>
            </p:cNvPr>
            <p:cNvGrpSpPr/>
            <p:nvPr/>
          </p:nvGrpSpPr>
          <p:grpSpPr>
            <a:xfrm>
              <a:off x="314169" y="3861049"/>
              <a:ext cx="2663747" cy="2088232"/>
              <a:chOff x="76288" y="4379682"/>
              <a:chExt cx="2760916" cy="213084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6252" y="4379682"/>
                <a:ext cx="2750952" cy="471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김희라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B2AF77-4829-C8ED-7136-DC8CFEAE88DA}"/>
                  </a:ext>
                </a:extLst>
              </p:cNvPr>
              <p:cNvSpPr txBox="1"/>
              <p:nvPr/>
            </p:nvSpPr>
            <p:spPr>
              <a:xfrm>
                <a:off x="76288" y="4908837"/>
                <a:ext cx="2750952" cy="1601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화면 설계 및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DB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설계 및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UI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설계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예약 및 구매 기능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카카오 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API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기능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요구사항 정의서 작성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2F5F98-23AD-A52F-77B5-DACE7EC8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4" y="1495400"/>
              <a:ext cx="2234043" cy="22216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DC1E20-BB77-C268-154A-B6419599F349}"/>
              </a:ext>
            </a:extLst>
          </p:cNvPr>
          <p:cNvGrpSpPr/>
          <p:nvPr/>
        </p:nvGrpSpPr>
        <p:grpSpPr>
          <a:xfrm>
            <a:off x="3287688" y="1490994"/>
            <a:ext cx="2663747" cy="4458287"/>
            <a:chOff x="3287688" y="1490994"/>
            <a:chExt cx="2663747" cy="445828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DA86B5D-153C-1079-F936-2596E47F77F1}"/>
                </a:ext>
              </a:extLst>
            </p:cNvPr>
            <p:cNvGrpSpPr/>
            <p:nvPr/>
          </p:nvGrpSpPr>
          <p:grpSpPr>
            <a:xfrm>
              <a:off x="3287688" y="3861049"/>
              <a:ext cx="2663747" cy="2088232"/>
              <a:chOff x="76288" y="4379684"/>
              <a:chExt cx="2760916" cy="2130844"/>
            </a:xfrm>
          </p:grpSpPr>
          <p:sp>
            <p:nvSpPr>
              <p:cNvPr id="4097" name="TextBox 4096">
                <a:extLst>
                  <a:ext uri="{FF2B5EF4-FFF2-40B4-BE49-F238E27FC236}">
                    <a16:creationId xmlns:a16="http://schemas.microsoft.com/office/drawing/2014/main" id="{C521ACFF-2138-9030-35F1-5602421F729C}"/>
                  </a:ext>
                </a:extLst>
              </p:cNvPr>
              <p:cNvSpPr txBox="1"/>
              <p:nvPr/>
            </p:nvSpPr>
            <p:spPr>
              <a:xfrm>
                <a:off x="86252" y="4379684"/>
                <a:ext cx="2750952" cy="471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이유리</a:t>
                </a:r>
              </a:p>
            </p:txBody>
          </p:sp>
          <p:sp>
            <p:nvSpPr>
              <p:cNvPr id="4099" name="TextBox 4098">
                <a:extLst>
                  <a:ext uri="{FF2B5EF4-FFF2-40B4-BE49-F238E27FC236}">
                    <a16:creationId xmlns:a16="http://schemas.microsoft.com/office/drawing/2014/main" id="{D8FEA1E7-4E45-61E5-BACA-FA7CFAF4B4D9}"/>
                  </a:ext>
                </a:extLst>
              </p:cNvPr>
              <p:cNvSpPr txBox="1"/>
              <p:nvPr/>
            </p:nvSpPr>
            <p:spPr>
              <a:xfrm>
                <a:off x="76288" y="4908838"/>
                <a:ext cx="2750952" cy="160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화면 설계 및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DB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설계 및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UI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설계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회원가입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및 탈퇴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,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로그인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마이페이지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프로젝트 발표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CF327CF-189F-400B-626E-F94CEF0E6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3998" y="1490994"/>
              <a:ext cx="2234043" cy="22216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64457D-DA9F-81C4-42A6-DC53A4C62271}"/>
              </a:ext>
            </a:extLst>
          </p:cNvPr>
          <p:cNvGrpSpPr/>
          <p:nvPr/>
        </p:nvGrpSpPr>
        <p:grpSpPr>
          <a:xfrm>
            <a:off x="6240016" y="1490994"/>
            <a:ext cx="2663747" cy="4458288"/>
            <a:chOff x="6240016" y="1490994"/>
            <a:chExt cx="2663747" cy="44582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3D59E7-A771-168F-5E61-D55D82A34CE8}"/>
                </a:ext>
              </a:extLst>
            </p:cNvPr>
            <p:cNvGrpSpPr/>
            <p:nvPr/>
          </p:nvGrpSpPr>
          <p:grpSpPr>
            <a:xfrm>
              <a:off x="6240016" y="3861048"/>
              <a:ext cx="2663747" cy="2088234"/>
              <a:chOff x="76288" y="4379555"/>
              <a:chExt cx="2760916" cy="213084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0B7BBC-511D-4998-0782-345F5DE29AE7}"/>
                  </a:ext>
                </a:extLst>
              </p:cNvPr>
              <p:cNvSpPr txBox="1"/>
              <p:nvPr/>
            </p:nvSpPr>
            <p:spPr>
              <a:xfrm>
                <a:off x="86252" y="4379555"/>
                <a:ext cx="2750952" cy="471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최경진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C57397-9765-41D5-5102-605DD9282448}"/>
                  </a:ext>
                </a:extLst>
              </p:cNvPr>
              <p:cNvSpPr txBox="1"/>
              <p:nvPr/>
            </p:nvSpPr>
            <p:spPr>
              <a:xfrm>
                <a:off x="76288" y="4908711"/>
                <a:ext cx="2750952" cy="1601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화면 설계 및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DB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설계 및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UI 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설계 및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CEO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 페이지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,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권한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이미지 업로드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/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다운로드 구현</a:t>
                </a:r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PPT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 제작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7F6851C-354A-F4B8-6EC8-760666FF4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082" y="1490994"/>
              <a:ext cx="2234043" cy="22216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098" name="그룹 4097">
            <a:extLst>
              <a:ext uri="{FF2B5EF4-FFF2-40B4-BE49-F238E27FC236}">
                <a16:creationId xmlns:a16="http://schemas.microsoft.com/office/drawing/2014/main" id="{0FC182DA-E9D9-EB04-BB82-CD412BE4B225}"/>
              </a:ext>
            </a:extLst>
          </p:cNvPr>
          <p:cNvGrpSpPr/>
          <p:nvPr/>
        </p:nvGrpSpPr>
        <p:grpSpPr>
          <a:xfrm>
            <a:off x="9167578" y="1490994"/>
            <a:ext cx="2706788" cy="4458287"/>
            <a:chOff x="9167578" y="1490994"/>
            <a:chExt cx="2706788" cy="445828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53F5B2B-C52E-981A-D5D6-1758620D2F94}"/>
                </a:ext>
              </a:extLst>
            </p:cNvPr>
            <p:cNvGrpSpPr/>
            <p:nvPr/>
          </p:nvGrpSpPr>
          <p:grpSpPr>
            <a:xfrm>
              <a:off x="9167578" y="3861049"/>
              <a:ext cx="2706788" cy="2088232"/>
              <a:chOff x="23616" y="4419189"/>
              <a:chExt cx="2805527" cy="213084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390F93-EC79-9EF3-57F9-34B43395168E}"/>
                  </a:ext>
                </a:extLst>
              </p:cNvPr>
              <p:cNvSpPr txBox="1"/>
              <p:nvPr/>
            </p:nvSpPr>
            <p:spPr>
              <a:xfrm>
                <a:off x="86252" y="4419189"/>
                <a:ext cx="2742891" cy="471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황산하</a:t>
                </a:r>
                <a:endPara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sp>
            <p:nvSpPr>
              <p:cNvPr id="4096" name="TextBox 4095">
                <a:extLst>
                  <a:ext uri="{FF2B5EF4-FFF2-40B4-BE49-F238E27FC236}">
                    <a16:creationId xmlns:a16="http://schemas.microsoft.com/office/drawing/2014/main" id="{76AC8143-75B7-D549-3EA8-684F79B64E91}"/>
                  </a:ext>
                </a:extLst>
              </p:cNvPr>
              <p:cNvSpPr txBox="1"/>
              <p:nvPr/>
            </p:nvSpPr>
            <p:spPr>
              <a:xfrm>
                <a:off x="23616" y="4948343"/>
                <a:ext cx="2750952" cy="1601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화면 설계 및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DB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설계 및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UI 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설계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게시판 및 </a:t>
                </a:r>
                <a:r>
                  <a:rPr lang="ko-KR" altLang="en-US" sz="16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카테고라이징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1:1</a:t>
                </a:r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문의 답변 구현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sz="16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화면정의서 작성</a:t>
                </a:r>
                <a:endParaRPr lang="en-US" altLang="ko-KR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3CECD00-3810-FA0A-0DF1-47497BD99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4166" y="1490994"/>
              <a:ext cx="2234043" cy="22216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696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9"/>
    </mc:Choice>
    <mc:Fallback xmlns="">
      <p:transition spd="slow" advTm="32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scode] 추천 확장 프로그램 - ☁️구름이의 클라우드☁️">
            <a:extLst>
              <a:ext uri="{FF2B5EF4-FFF2-40B4-BE49-F238E27FC236}">
                <a16:creationId xmlns:a16="http://schemas.microsoft.com/office/drawing/2014/main" id="{0EBEB88C-E6EE-DE29-1951-0E8971113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08" y="5001097"/>
            <a:ext cx="1269860" cy="126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적용기술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2715DFA-B8A7-685C-5E03-74BFED5681AA}"/>
              </a:ext>
            </a:extLst>
          </p:cNvPr>
          <p:cNvGrpSpPr/>
          <p:nvPr/>
        </p:nvGrpSpPr>
        <p:grpSpPr>
          <a:xfrm>
            <a:off x="2190964" y="1275367"/>
            <a:ext cx="3686575" cy="2247931"/>
            <a:chOff x="2190964" y="1275367"/>
            <a:chExt cx="3686575" cy="22479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105DFA-BC13-C081-1C5C-14F38C3B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38" y="2325775"/>
              <a:ext cx="2428224" cy="649550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709A7A1-D4F3-3435-518B-82F37CF79607}"/>
                </a:ext>
              </a:extLst>
            </p:cNvPr>
            <p:cNvGrpSpPr/>
            <p:nvPr/>
          </p:nvGrpSpPr>
          <p:grpSpPr>
            <a:xfrm>
              <a:off x="2190964" y="1275367"/>
              <a:ext cx="3686575" cy="2247931"/>
              <a:chOff x="798178" y="1676668"/>
              <a:chExt cx="3480264" cy="4881118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8C182D8-C288-E55A-5582-6DA04925470C}"/>
                  </a:ext>
                </a:extLst>
              </p:cNvPr>
              <p:cNvSpPr/>
              <p:nvPr/>
            </p:nvSpPr>
            <p:spPr>
              <a:xfrm>
                <a:off x="798178" y="2767648"/>
                <a:ext cx="3480264" cy="3790138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8745F26-5F2B-4B70-8C50-57461AA9462F}"/>
                  </a:ext>
                </a:extLst>
              </p:cNvPr>
              <p:cNvSpPr/>
              <p:nvPr/>
            </p:nvSpPr>
            <p:spPr>
              <a:xfrm>
                <a:off x="803444" y="1676668"/>
                <a:ext cx="3474592" cy="6822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E4FF73-9FF9-18A6-B47E-8564D8566517}"/>
                  </a:ext>
                </a:extLst>
              </p:cNvPr>
              <p:cNvSpPr txBox="1"/>
              <p:nvPr/>
            </p:nvSpPr>
            <p:spPr>
              <a:xfrm>
                <a:off x="841545" y="1676668"/>
                <a:ext cx="3306298" cy="67067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Back-End</a:t>
                </a:r>
                <a:endParaRPr lang="ko-KR" altLang="en-US" sz="1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A4A70E3-9AB1-CCE6-6483-51288F49D05B}"/>
              </a:ext>
            </a:extLst>
          </p:cNvPr>
          <p:cNvGrpSpPr/>
          <p:nvPr/>
        </p:nvGrpSpPr>
        <p:grpSpPr>
          <a:xfrm>
            <a:off x="2190964" y="3918595"/>
            <a:ext cx="3686575" cy="2268402"/>
            <a:chOff x="2190964" y="3918595"/>
            <a:chExt cx="3686575" cy="2268402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1F287B6-578B-F7B4-B6AA-FE15A3A73C13}"/>
                </a:ext>
              </a:extLst>
            </p:cNvPr>
            <p:cNvGrpSpPr/>
            <p:nvPr/>
          </p:nvGrpSpPr>
          <p:grpSpPr>
            <a:xfrm>
              <a:off x="2423592" y="4558160"/>
              <a:ext cx="2448271" cy="1628837"/>
              <a:chOff x="-237221" y="5281982"/>
              <a:chExt cx="2448271" cy="1628837"/>
            </a:xfrm>
          </p:grpSpPr>
          <p:pic>
            <p:nvPicPr>
              <p:cNvPr id="1028" name="Picture 4" descr="cryde's blog: [Bootstrap] Panel Heading 배경색 변경">
                <a:extLst>
                  <a:ext uri="{FF2B5EF4-FFF2-40B4-BE49-F238E27FC236}">
                    <a16:creationId xmlns:a16="http://schemas.microsoft.com/office/drawing/2014/main" id="{CD7A83A9-1A1C-0BF6-25E3-28D92B05FB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6172" y="5877696"/>
                <a:ext cx="1967852" cy="1033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19CE1AF-9096-09C5-DD5F-36F0E56C78E3}"/>
                  </a:ext>
                </a:extLst>
              </p:cNvPr>
              <p:cNvGrpSpPr/>
              <p:nvPr/>
            </p:nvGrpSpPr>
            <p:grpSpPr>
              <a:xfrm>
                <a:off x="-237221" y="5281982"/>
                <a:ext cx="2448271" cy="1125419"/>
                <a:chOff x="-1240649" y="6095621"/>
                <a:chExt cx="2402390" cy="1104328"/>
              </a:xfrm>
            </p:grpSpPr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DBD4F6D6-4E34-DA20-CA92-6707A8ED71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-1240649" y="6166280"/>
                  <a:ext cx="646346" cy="6584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5" name="Picture 2" descr="ê´ë ¨ ì´ë¯¸ì§">
                  <a:extLst>
                    <a:ext uri="{FF2B5EF4-FFF2-40B4-BE49-F238E27FC236}">
                      <a16:creationId xmlns:a16="http://schemas.microsoft.com/office/drawing/2014/main" id="{127B59BD-3438-6A00-6977-9CF4AACD91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7412" y="6095621"/>
                  <a:ext cx="1104329" cy="1104328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F4E6EB-B46C-250B-34C6-D37410429872}"/>
                </a:ext>
              </a:extLst>
            </p:cNvPr>
            <p:cNvGrpSpPr/>
            <p:nvPr/>
          </p:nvGrpSpPr>
          <p:grpSpPr>
            <a:xfrm>
              <a:off x="2190964" y="3918595"/>
              <a:ext cx="3686575" cy="2247931"/>
              <a:chOff x="798178" y="1676668"/>
              <a:chExt cx="3480264" cy="488111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C24DA70-A6F1-3006-30DA-43A4B03F4909}"/>
                  </a:ext>
                </a:extLst>
              </p:cNvPr>
              <p:cNvSpPr/>
              <p:nvPr/>
            </p:nvSpPr>
            <p:spPr>
              <a:xfrm>
                <a:off x="798178" y="2767648"/>
                <a:ext cx="3480264" cy="3790138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FAD637A-2C32-BDFB-30C8-36FE0553DDAD}"/>
                  </a:ext>
                </a:extLst>
              </p:cNvPr>
              <p:cNvSpPr/>
              <p:nvPr/>
            </p:nvSpPr>
            <p:spPr>
              <a:xfrm>
                <a:off x="803444" y="1676668"/>
                <a:ext cx="3474592" cy="6822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0F2CEF-BB10-5C68-C1A6-8EEA394EDD81}"/>
                  </a:ext>
                </a:extLst>
              </p:cNvPr>
              <p:cNvSpPr txBox="1"/>
              <p:nvPr/>
            </p:nvSpPr>
            <p:spPr>
              <a:xfrm>
                <a:off x="841545" y="1676668"/>
                <a:ext cx="3306298" cy="7351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Front-End</a:t>
                </a:r>
                <a:endParaRPr lang="ko-KR" altLang="en-US" sz="1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74E949-A887-00D0-02D1-865E5272DE44}"/>
              </a:ext>
            </a:extLst>
          </p:cNvPr>
          <p:cNvGrpSpPr/>
          <p:nvPr/>
        </p:nvGrpSpPr>
        <p:grpSpPr>
          <a:xfrm>
            <a:off x="6364287" y="1268760"/>
            <a:ext cx="3686575" cy="2247931"/>
            <a:chOff x="6364287" y="1268760"/>
            <a:chExt cx="3686575" cy="224793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1517FEC-A170-D84E-EF19-062BC643A68A}"/>
                </a:ext>
              </a:extLst>
            </p:cNvPr>
            <p:cNvGrpSpPr/>
            <p:nvPr/>
          </p:nvGrpSpPr>
          <p:grpSpPr>
            <a:xfrm>
              <a:off x="6364287" y="1268760"/>
              <a:ext cx="3686575" cy="2247931"/>
              <a:chOff x="798178" y="1676668"/>
              <a:chExt cx="3480264" cy="488111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E959228-5ECD-0FCE-DA49-C5ED2ECCBEFF}"/>
                  </a:ext>
                </a:extLst>
              </p:cNvPr>
              <p:cNvSpPr/>
              <p:nvPr/>
            </p:nvSpPr>
            <p:spPr>
              <a:xfrm>
                <a:off x="798178" y="2767648"/>
                <a:ext cx="3480264" cy="3790138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0809300-E987-F4A7-D098-79BFC0C3ABA7}"/>
                  </a:ext>
                </a:extLst>
              </p:cNvPr>
              <p:cNvSpPr/>
              <p:nvPr/>
            </p:nvSpPr>
            <p:spPr>
              <a:xfrm>
                <a:off x="803444" y="1676668"/>
                <a:ext cx="3474592" cy="6822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335CE71-0F5B-30E9-A6DC-486398726910}"/>
                  </a:ext>
                </a:extLst>
              </p:cNvPr>
              <p:cNvSpPr txBox="1"/>
              <p:nvPr/>
            </p:nvSpPr>
            <p:spPr>
              <a:xfrm>
                <a:off x="841545" y="1676668"/>
                <a:ext cx="3306298" cy="7351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형상 관리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F373836-DA8F-667B-5B96-E075E851B7DB}"/>
                </a:ext>
              </a:extLst>
            </p:cNvPr>
            <p:cNvGrpSpPr/>
            <p:nvPr/>
          </p:nvGrpSpPr>
          <p:grpSpPr>
            <a:xfrm>
              <a:off x="6600056" y="1919708"/>
              <a:ext cx="3251284" cy="1463326"/>
              <a:chOff x="4822939" y="1791526"/>
              <a:chExt cx="3251284" cy="1463326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FEBF3CBE-0F6C-7D8D-5D75-A976CBBF8FE7}"/>
                  </a:ext>
                </a:extLst>
              </p:cNvPr>
              <p:cNvGrpSpPr/>
              <p:nvPr/>
            </p:nvGrpSpPr>
            <p:grpSpPr>
              <a:xfrm>
                <a:off x="4822939" y="1791526"/>
                <a:ext cx="3096344" cy="1463326"/>
                <a:chOff x="8030826" y="505271"/>
                <a:chExt cx="3096344" cy="1463326"/>
              </a:xfrm>
            </p:grpSpPr>
            <p:pic>
              <p:nvPicPr>
                <p:cNvPr id="28" name="Picture 2" descr="Github Logo Png - Cat, Transparent Png , Transparent Png Image ...">
                  <a:extLst>
                    <a:ext uri="{FF2B5EF4-FFF2-40B4-BE49-F238E27FC236}">
                      <a16:creationId xmlns:a16="http://schemas.microsoft.com/office/drawing/2014/main" id="{682E3F44-EA3B-BF6A-E761-3E9FBF239A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7F7F7"/>
                    </a:clrFrom>
                    <a:clrTo>
                      <a:srgbClr val="F7F7F7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50994" y="505271"/>
                  <a:ext cx="876176" cy="8313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6" name="Picture 2" descr="💥notion(노션)은 뭘까?">
                  <a:extLst>
                    <a:ext uri="{FF2B5EF4-FFF2-40B4-BE49-F238E27FC236}">
                      <a16:creationId xmlns:a16="http://schemas.microsoft.com/office/drawing/2014/main" id="{014708C9-1D81-5BF4-BCB9-198E7C2410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30826" y="1312031"/>
                  <a:ext cx="1452541" cy="6565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" name="Picture 2" descr="슬랙 로고 비즈니스 스타트 업 회사 Zapier, beaver, 동물, 회사, 텍스트 png">
                <a:extLst>
                  <a:ext uri="{FF2B5EF4-FFF2-40B4-BE49-F238E27FC236}">
                    <a16:creationId xmlns:a16="http://schemas.microsoft.com/office/drawing/2014/main" id="{4180F31E-3CE9-07AC-C5AE-FE1E94EDEE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01" t="33471" r="12006" b="32840"/>
              <a:stretch/>
            </p:blipFill>
            <p:spPr bwMode="auto">
              <a:xfrm>
                <a:off x="6479123" y="2703740"/>
                <a:ext cx="1595100" cy="525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F4D7775-D829-B5BB-C0C9-634DD697EB84}"/>
              </a:ext>
            </a:extLst>
          </p:cNvPr>
          <p:cNvGrpSpPr/>
          <p:nvPr/>
        </p:nvGrpSpPr>
        <p:grpSpPr>
          <a:xfrm>
            <a:off x="6369865" y="3918595"/>
            <a:ext cx="3686575" cy="2746696"/>
            <a:chOff x="6369865" y="3918595"/>
            <a:chExt cx="3686575" cy="2746696"/>
          </a:xfrm>
        </p:grpSpPr>
        <p:pic>
          <p:nvPicPr>
            <p:cNvPr id="6" name="Picture 2" descr="Windows 10 Png Icons - Phone Icon In Blue, Transparent Png ...">
              <a:extLst>
                <a:ext uri="{FF2B5EF4-FFF2-40B4-BE49-F238E27FC236}">
                  <a16:creationId xmlns:a16="http://schemas.microsoft.com/office/drawing/2014/main" id="{7077D143-E781-06DA-33AB-E2D6EA903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334" y="4870191"/>
              <a:ext cx="946443" cy="99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A0B6517-3309-CF9D-8395-A192ECB431A0}"/>
                </a:ext>
              </a:extLst>
            </p:cNvPr>
            <p:cNvGrpSpPr/>
            <p:nvPr/>
          </p:nvGrpSpPr>
          <p:grpSpPr>
            <a:xfrm>
              <a:off x="6369865" y="3918595"/>
              <a:ext cx="3686575" cy="2247931"/>
              <a:chOff x="798178" y="1676668"/>
              <a:chExt cx="3480264" cy="4881118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D8D2B2A-9D39-F182-12A3-5689E9F05550}"/>
                  </a:ext>
                </a:extLst>
              </p:cNvPr>
              <p:cNvSpPr/>
              <p:nvPr/>
            </p:nvSpPr>
            <p:spPr>
              <a:xfrm>
                <a:off x="798178" y="2767648"/>
                <a:ext cx="3480264" cy="3790138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277AAFE-67E8-25DC-4329-F60BFBA23BBC}"/>
                  </a:ext>
                </a:extLst>
              </p:cNvPr>
              <p:cNvSpPr/>
              <p:nvPr/>
            </p:nvSpPr>
            <p:spPr>
              <a:xfrm>
                <a:off x="803444" y="1676668"/>
                <a:ext cx="3474592" cy="6822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75E084-4B88-C1B7-5CFC-D908546A73B2}"/>
                  </a:ext>
                </a:extLst>
              </p:cNvPr>
              <p:cNvSpPr txBox="1"/>
              <p:nvPr/>
            </p:nvSpPr>
            <p:spPr>
              <a:xfrm>
                <a:off x="841545" y="1676668"/>
                <a:ext cx="3306298" cy="735130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개발 환경</a:t>
                </a: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A2A1508-9825-3EAC-F842-C217F560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554" y="4093230"/>
              <a:ext cx="2572061" cy="2572061"/>
            </a:xfrm>
            <a:prstGeom prst="rect">
              <a:avLst/>
            </a:prstGeom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0F2F1D4-41AF-3E84-DE1C-D2004964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01" y="2157806"/>
            <a:ext cx="1852456" cy="35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"/>
    </mc:Choice>
    <mc:Fallback xmlns="">
      <p:transition spd="slow" advTm="149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공정표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42087C-A9F1-E1A3-6CC3-B62B5E015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5" t="17682" r="16578" b="35300"/>
          <a:stretch/>
        </p:blipFill>
        <p:spPr>
          <a:xfrm>
            <a:off x="528773" y="1844824"/>
            <a:ext cx="11183851" cy="3844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87FBB89-4FD9-C11D-E2B8-C4B1D7E91D9A}"/>
              </a:ext>
            </a:extLst>
          </p:cNvPr>
          <p:cNvSpPr/>
          <p:nvPr/>
        </p:nvSpPr>
        <p:spPr>
          <a:xfrm>
            <a:off x="0" y="6547656"/>
            <a:ext cx="12192000" cy="3103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458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"/>
    </mc:Choice>
    <mc:Fallback xmlns="">
      <p:transition spd="slow" advTm="136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C68BE-E6BC-263C-3F29-D2594A88111F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UI </a:t>
            </a:r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설계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92428E-AF20-C525-2182-AE4C24CF9D36}"/>
              </a:ext>
            </a:extLst>
          </p:cNvPr>
          <p:cNvGrpSpPr/>
          <p:nvPr/>
        </p:nvGrpSpPr>
        <p:grpSpPr>
          <a:xfrm>
            <a:off x="951100" y="404664"/>
            <a:ext cx="10545500" cy="4495265"/>
            <a:chOff x="951100" y="404664"/>
            <a:chExt cx="10545500" cy="449526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A0170BA-4C64-C9A7-9EBF-1E9D2622CD76}"/>
                </a:ext>
              </a:extLst>
            </p:cNvPr>
            <p:cNvGrpSpPr/>
            <p:nvPr/>
          </p:nvGrpSpPr>
          <p:grpSpPr>
            <a:xfrm>
              <a:off x="951100" y="404664"/>
              <a:ext cx="10545500" cy="4495265"/>
              <a:chOff x="951100" y="404664"/>
              <a:chExt cx="10545500" cy="4495265"/>
            </a:xfrm>
          </p:grpSpPr>
          <p:pic>
            <p:nvPicPr>
              <p:cNvPr id="2" name="Picture 4">
                <a:extLst>
                  <a:ext uri="{FF2B5EF4-FFF2-40B4-BE49-F238E27FC236}">
                    <a16:creationId xmlns:a16="http://schemas.microsoft.com/office/drawing/2014/main" id="{5FAD085F-1131-D792-8DDE-681222F185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550"/>
              <a:stretch/>
            </p:blipFill>
            <p:spPr bwMode="auto">
              <a:xfrm>
                <a:off x="4252798" y="404664"/>
                <a:ext cx="7243802" cy="2827359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64DE1AA-F8E9-E64E-0F71-BF11AC3D7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066" t="18311" r="8066" b="50000"/>
              <a:stretch/>
            </p:blipFill>
            <p:spPr>
              <a:xfrm>
                <a:off x="951100" y="2931829"/>
                <a:ext cx="9260026" cy="196810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E66908-E5FF-40A5-0F3F-D6CCC327C498}"/>
                </a:ext>
              </a:extLst>
            </p:cNvPr>
            <p:cNvSpPr txBox="1"/>
            <p:nvPr/>
          </p:nvSpPr>
          <p:spPr>
            <a:xfrm>
              <a:off x="1953642" y="1783780"/>
              <a:ext cx="1284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초기 </a:t>
              </a:r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Ver</a:t>
              </a:r>
              <a:endPara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FCB2F1-C3CD-1970-C187-EC722806F119}"/>
              </a:ext>
            </a:extLst>
          </p:cNvPr>
          <p:cNvGrpSpPr/>
          <p:nvPr/>
        </p:nvGrpSpPr>
        <p:grpSpPr>
          <a:xfrm>
            <a:off x="116526" y="4630921"/>
            <a:ext cx="11956138" cy="2038439"/>
            <a:chOff x="116526" y="4630921"/>
            <a:chExt cx="11956138" cy="20384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375318D-4626-EFD2-CB33-662DCE369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300" r="38778" b="73100"/>
            <a:stretch/>
          </p:blipFill>
          <p:spPr>
            <a:xfrm>
              <a:off x="116526" y="5285244"/>
              <a:ext cx="11956138" cy="1384116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BCBAC8-3761-3068-E18E-B9277BC09157}"/>
                </a:ext>
              </a:extLst>
            </p:cNvPr>
            <p:cNvSpPr txBox="1"/>
            <p:nvPr/>
          </p:nvSpPr>
          <p:spPr>
            <a:xfrm>
              <a:off x="10598769" y="4630921"/>
              <a:ext cx="1284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최종 </a:t>
              </a:r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Ver</a:t>
              </a:r>
              <a:endPara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116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"/>
    </mc:Choice>
    <mc:Fallback xmlns="">
      <p:transition spd="slow" advTm="2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1A9DA89-3486-BEAE-CA26-318E3B300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7"/>
          <a:stretch/>
        </p:blipFill>
        <p:spPr bwMode="auto">
          <a:xfrm>
            <a:off x="1127448" y="1388195"/>
            <a:ext cx="4484116" cy="458937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C30CBE-1C7D-CFC3-9B91-8272AD551779}"/>
              </a:ext>
            </a:extLst>
          </p:cNvPr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C4FAA7-0EE8-43CE-1BA1-4E1E52C5E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671003"/>
            <a:ext cx="4484116" cy="57980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502817-2F7B-E94B-A562-7242B8DE3B4D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UI </a:t>
            </a:r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79685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"/>
    </mc:Choice>
    <mc:Fallback xmlns="">
      <p:transition spd="slow" advTm="5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3352" y="141977"/>
            <a:ext cx="5000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개발 일정 및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56DEF-D653-A8F5-8168-CFA00FB47014}"/>
              </a:ext>
            </a:extLst>
          </p:cNvPr>
          <p:cNvSpPr txBox="1"/>
          <p:nvPr/>
        </p:nvSpPr>
        <p:spPr>
          <a:xfrm>
            <a:off x="734079" y="671003"/>
            <a:ext cx="303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화면 정의서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669505-719D-F21B-CF19-CFAA80732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54" t="22129" r="32282" b="16210"/>
          <a:stretch/>
        </p:blipFill>
        <p:spPr>
          <a:xfrm>
            <a:off x="734078" y="1345084"/>
            <a:ext cx="5033015" cy="47482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15F72D-DE01-0B86-A65A-D0404365B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4" t="33201" r="32282" b="25850"/>
          <a:stretch/>
        </p:blipFill>
        <p:spPr>
          <a:xfrm>
            <a:off x="6245113" y="1366540"/>
            <a:ext cx="5171933" cy="3240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1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"/>
    </mc:Choice>
    <mc:Fallback xmlns="">
      <p:transition spd="slow" advTm="41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0.9|0.5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2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"/>
</p:tagLst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366092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Black"/>
        <a:ea typeface="충북대70주년체 Regular"/>
        <a:cs typeface=""/>
      </a:majorFont>
      <a:minorFont>
        <a:latin typeface="맑은 고딕"/>
        <a:ea typeface="충북대70주년체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1446</Words>
  <Application>Microsoft Office PowerPoint</Application>
  <PresentationFormat>와이드스크린</PresentationFormat>
  <Paragraphs>307</Paragraphs>
  <Slides>37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HP Simplified</vt:lpstr>
      <vt:lpstr>Arial Black</vt:lpstr>
      <vt:lpstr>Arial</vt:lpstr>
      <vt:lpstr>맑은 고딕</vt:lpstr>
      <vt:lpstr>Franklin Gothic Medium Cond</vt:lpstr>
      <vt:lpstr>충북대70주년체 Regular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경진</dc:creator>
  <cp:lastModifiedBy>Choi Gyoung-Jin</cp:lastModifiedBy>
  <cp:revision>81</cp:revision>
  <dcterms:created xsi:type="dcterms:W3CDTF">2017-05-12T06:35:58Z</dcterms:created>
  <dcterms:modified xsi:type="dcterms:W3CDTF">2022-08-25T00:53:51Z</dcterms:modified>
</cp:coreProperties>
</file>